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4.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5.xml" ContentType="application/vnd.openxmlformats-officedocument.presentationml.tags+xml"/>
  <Override PartName="/ppt/notesSlides/notesSlide24.xml" ContentType="application/vnd.openxmlformats-officedocument.presentationml.notesSlide+xml"/>
  <Override PartName="/ppt/tags/tag6.xml" ContentType="application/vnd.openxmlformats-officedocument.presentationml.tags+xml"/>
  <Override PartName="/ppt/notesSlides/notesSlide25.xml" ContentType="application/vnd.openxmlformats-officedocument.presentationml.notesSlide+xml"/>
  <Override PartName="/ppt/tags/tag7.xml" ContentType="application/vnd.openxmlformats-officedocument.presentationml.tags+xml"/>
  <Override PartName="/ppt/notesSlides/notesSlide26.xml" ContentType="application/vnd.openxmlformats-officedocument.presentationml.notesSlide+xml"/>
  <Override PartName="/ppt/tags/tag8.xml" ContentType="application/vnd.openxmlformats-officedocument.presentationml.tags+xml"/>
  <Override PartName="/ppt/notesSlides/notesSlide27.xml" ContentType="application/vnd.openxmlformats-officedocument.presentationml.notesSlide+xml"/>
  <Override PartName="/ppt/tags/tag9.xml" ContentType="application/vnd.openxmlformats-officedocument.presentationml.tags+xml"/>
  <Override PartName="/ppt/notesSlides/notesSlide28.xml" ContentType="application/vnd.openxmlformats-officedocument.presentationml.notesSlide+xml"/>
  <Override PartName="/ppt/tags/tag10.xml" ContentType="application/vnd.openxmlformats-officedocument.presentationml.tags+xml"/>
  <Override PartName="/ppt/notesSlides/notesSlide29.xml" ContentType="application/vnd.openxmlformats-officedocument.presentationml.notesSlide+xml"/>
  <Override PartName="/ppt/tags/tag11.xml" ContentType="application/vnd.openxmlformats-officedocument.presentationml.tags+xml"/>
  <Override PartName="/ppt/notesSlides/notesSlide30.xml" ContentType="application/vnd.openxmlformats-officedocument.presentationml.notesSlide+xml"/>
  <Override PartName="/ppt/tags/tag12.xml" ContentType="application/vnd.openxmlformats-officedocument.presentationml.tags+xml"/>
  <Override PartName="/ppt/notesSlides/notesSlide31.xml" ContentType="application/vnd.openxmlformats-officedocument.presentationml.notesSlide+xml"/>
  <Override PartName="/ppt/tags/tag13.xml" ContentType="application/vnd.openxmlformats-officedocument.presentationml.tags+xml"/>
  <Override PartName="/ppt/notesSlides/notesSlide32.xml" ContentType="application/vnd.openxmlformats-officedocument.presentationml.notesSlide+xml"/>
  <Override PartName="/ppt/tags/tag14.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15.xml" ContentType="application/vnd.openxmlformats-officedocument.presentationml.tags+xml"/>
  <Override PartName="/ppt/notesSlides/notesSlide35.xml" ContentType="application/vnd.openxmlformats-officedocument.presentationml.notesSlide+xml"/>
  <Override PartName="/ppt/tags/tag16.xml" ContentType="application/vnd.openxmlformats-officedocument.presentationml.tags+xml"/>
  <Override PartName="/ppt/notesSlides/notesSlide36.xml" ContentType="application/vnd.openxmlformats-officedocument.presentationml.notesSlide+xml"/>
  <Override PartName="/ppt/tags/tag17.xml" ContentType="application/vnd.openxmlformats-officedocument.presentationml.tags+xml"/>
  <Override PartName="/ppt/notesSlides/notesSlide37.xml" ContentType="application/vnd.openxmlformats-officedocument.presentationml.notesSlide+xml"/>
  <Override PartName="/ppt/tags/tag18.xml" ContentType="application/vnd.openxmlformats-officedocument.presentationml.tags+xml"/>
  <Override PartName="/ppt/notesSlides/notesSlide38.xml" ContentType="application/vnd.openxmlformats-officedocument.presentationml.notesSlide+xml"/>
  <Override PartName="/ppt/tags/tag19.xml" ContentType="application/vnd.openxmlformats-officedocument.presentationml.tags+xml"/>
  <Override PartName="/ppt/notesSlides/notesSlide39.xml" ContentType="application/vnd.openxmlformats-officedocument.presentationml.notesSlide+xml"/>
  <Override PartName="/ppt/tags/tag20.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78" r:id="rId1"/>
  </p:sldMasterIdLst>
  <p:notesMasterIdLst>
    <p:notesMasterId r:id="rId51"/>
  </p:notesMasterIdLst>
  <p:handoutMasterIdLst>
    <p:handoutMasterId r:id="rId52"/>
  </p:handoutMasterIdLst>
  <p:sldIdLst>
    <p:sldId id="256" r:id="rId2"/>
    <p:sldId id="449" r:id="rId3"/>
    <p:sldId id="374" r:id="rId4"/>
    <p:sldId id="450" r:id="rId5"/>
    <p:sldId id="451" r:id="rId6"/>
    <p:sldId id="452" r:id="rId7"/>
    <p:sldId id="453" r:id="rId8"/>
    <p:sldId id="454" r:id="rId9"/>
    <p:sldId id="444" r:id="rId10"/>
    <p:sldId id="456" r:id="rId11"/>
    <p:sldId id="481" r:id="rId12"/>
    <p:sldId id="482" r:id="rId13"/>
    <p:sldId id="483" r:id="rId14"/>
    <p:sldId id="484" r:id="rId15"/>
    <p:sldId id="485" r:id="rId16"/>
    <p:sldId id="486" r:id="rId17"/>
    <p:sldId id="487" r:id="rId18"/>
    <p:sldId id="455" r:id="rId19"/>
    <p:sldId id="457" r:id="rId20"/>
    <p:sldId id="458" r:id="rId21"/>
    <p:sldId id="368" r:id="rId22"/>
    <p:sldId id="432" r:id="rId23"/>
    <p:sldId id="437" r:id="rId24"/>
    <p:sldId id="391" r:id="rId25"/>
    <p:sldId id="405" r:id="rId26"/>
    <p:sldId id="389" r:id="rId27"/>
    <p:sldId id="392" r:id="rId28"/>
    <p:sldId id="388" r:id="rId29"/>
    <p:sldId id="406" r:id="rId30"/>
    <p:sldId id="394" r:id="rId31"/>
    <p:sldId id="393" r:id="rId32"/>
    <p:sldId id="387" r:id="rId33"/>
    <p:sldId id="396" r:id="rId34"/>
    <p:sldId id="434" r:id="rId35"/>
    <p:sldId id="397" r:id="rId36"/>
    <p:sldId id="386" r:id="rId37"/>
    <p:sldId id="398" r:id="rId38"/>
    <p:sldId id="385" r:id="rId39"/>
    <p:sldId id="402" r:id="rId40"/>
    <p:sldId id="403" r:id="rId41"/>
    <p:sldId id="478" r:id="rId42"/>
    <p:sldId id="488" r:id="rId43"/>
    <p:sldId id="489" r:id="rId44"/>
    <p:sldId id="490" r:id="rId45"/>
    <p:sldId id="491" r:id="rId46"/>
    <p:sldId id="492" r:id="rId47"/>
    <p:sldId id="493" r:id="rId48"/>
    <p:sldId id="459" r:id="rId49"/>
    <p:sldId id="443" r:id="rId50"/>
  </p:sldIdLst>
  <p:sldSz cx="9144000" cy="6858000" type="screen4x3"/>
  <p:notesSz cx="7010400" cy="9296400"/>
  <p:custDataLst>
    <p:tags r:id="rId53"/>
  </p:custDataLst>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5pPr>
    <a:lvl6pPr marL="2286000" algn="l" defTabSz="914400" rtl="0" eaLnBrk="1" latinLnBrk="0" hangingPunct="1">
      <a:defRPr sz="2400" kern="1200">
        <a:solidFill>
          <a:schemeClr val="tx1"/>
        </a:solidFill>
        <a:latin typeface="Arial" charset="0"/>
        <a:ea typeface="ＭＳ Ｐゴシック" pitchFamily="84" charset="-128"/>
        <a:cs typeface="+mn-cs"/>
      </a:defRPr>
    </a:lvl6pPr>
    <a:lvl7pPr marL="2743200" algn="l" defTabSz="914400" rtl="0" eaLnBrk="1" latinLnBrk="0" hangingPunct="1">
      <a:defRPr sz="2400" kern="1200">
        <a:solidFill>
          <a:schemeClr val="tx1"/>
        </a:solidFill>
        <a:latin typeface="Arial" charset="0"/>
        <a:ea typeface="ＭＳ Ｐゴシック" pitchFamily="84" charset="-128"/>
        <a:cs typeface="+mn-cs"/>
      </a:defRPr>
    </a:lvl7pPr>
    <a:lvl8pPr marL="3200400" algn="l" defTabSz="914400" rtl="0" eaLnBrk="1" latinLnBrk="0" hangingPunct="1">
      <a:defRPr sz="2400" kern="1200">
        <a:solidFill>
          <a:schemeClr val="tx1"/>
        </a:solidFill>
        <a:latin typeface="Arial" charset="0"/>
        <a:ea typeface="ＭＳ Ｐゴシック" pitchFamily="84" charset="-128"/>
        <a:cs typeface="+mn-cs"/>
      </a:defRPr>
    </a:lvl8pPr>
    <a:lvl9pPr marL="3657600" algn="l" defTabSz="914400" rtl="0" eaLnBrk="1" latinLnBrk="0" hangingPunct="1">
      <a:defRPr sz="2400" kern="1200">
        <a:solidFill>
          <a:schemeClr val="tx1"/>
        </a:solidFill>
        <a:latin typeface="Arial" charset="0"/>
        <a:ea typeface="ＭＳ Ｐゴシック" pitchFamily="8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1728" autoAdjust="0"/>
  </p:normalViewPr>
  <p:slideViewPr>
    <p:cSldViewPr>
      <p:cViewPr varScale="1">
        <p:scale>
          <a:sx n="107" d="100"/>
          <a:sy n="107" d="100"/>
        </p:scale>
        <p:origin x="1482" y="96"/>
      </p:cViewPr>
      <p:guideLst>
        <p:guide orient="horz" pos="2160"/>
        <p:guide pos="2880"/>
      </p:guideLst>
    </p:cSldViewPr>
  </p:slideViewPr>
  <p:outlineViewPr>
    <p:cViewPr>
      <p:scale>
        <a:sx n="66" d="100"/>
        <a:sy n="66" d="100"/>
      </p:scale>
      <p:origin x="0" y="-112668"/>
    </p:cViewPr>
  </p:outlineViewPr>
  <p:notesTextViewPr>
    <p:cViewPr>
      <p:scale>
        <a:sx n="100" d="100"/>
        <a:sy n="100" d="100"/>
      </p:scale>
      <p:origin x="0" y="0"/>
    </p:cViewPr>
  </p:notesTextViewPr>
  <p:sorterViewPr>
    <p:cViewPr>
      <p:scale>
        <a:sx n="100" d="100"/>
        <a:sy n="100" d="100"/>
      </p:scale>
      <p:origin x="0" y="-12006"/>
    </p:cViewPr>
  </p:sorterViewPr>
  <p:notesViewPr>
    <p:cSldViewPr>
      <p:cViewPr varScale="1">
        <p:scale>
          <a:sx n="81" d="100"/>
          <a:sy n="81" d="100"/>
        </p:scale>
        <p:origin x="2364"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69BA9E8-C130-4919-8D89-10282667FE90}" type="datetimeFigureOut">
              <a:rPr lang="en-US" smtClean="0"/>
              <a:t>1/31/2017</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2B5832C-FAF9-4D06-BEFB-87D54FA218BA}" type="slidenum">
              <a:rPr lang="en-US" smtClean="0"/>
              <a:t>‹#›</a:t>
            </a:fld>
            <a:endParaRPr lang="en-US" dirty="0"/>
          </a:p>
        </p:txBody>
      </p:sp>
    </p:spTree>
    <p:extLst>
      <p:ext uri="{BB962C8B-B14F-4D97-AF65-F5344CB8AC3E}">
        <p14:creationId xmlns:p14="http://schemas.microsoft.com/office/powerpoint/2010/main" val="37376150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defRPr sz="1200"/>
            </a:lvl1pPr>
          </a:lstStyle>
          <a:p>
            <a:pPr>
              <a:defRPr/>
            </a:pPr>
            <a:endParaRPr lang="en-US" dirty="0"/>
          </a:p>
        </p:txBody>
      </p:sp>
      <p:sp>
        <p:nvSpPr>
          <p:cNvPr id="20483" name="Rectangle 3"/>
          <p:cNvSpPr>
            <a:spLocks noGrp="1" noChangeArrowheads="1"/>
          </p:cNvSpPr>
          <p:nvPr>
            <p:ph type="dt" idx="1"/>
          </p:nvPr>
        </p:nvSpPr>
        <p:spPr bwMode="auto">
          <a:xfrm>
            <a:off x="397256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a:defRPr sz="1200"/>
            </a:lvl1pPr>
          </a:lstStyle>
          <a:p>
            <a:pPr>
              <a:defRPr/>
            </a:pPr>
            <a:endParaRPr lang="en-US" dirty="0"/>
          </a:p>
        </p:txBody>
      </p:sp>
      <p:sp>
        <p:nvSpPr>
          <p:cNvPr id="6144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486"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defRPr sz="1200"/>
            </a:lvl1pPr>
          </a:lstStyle>
          <a:p>
            <a:pPr>
              <a:defRPr/>
            </a:pPr>
            <a:endParaRPr lang="en-US" dirty="0"/>
          </a:p>
        </p:txBody>
      </p:sp>
      <p:sp>
        <p:nvSpPr>
          <p:cNvPr id="20487"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a:defRPr sz="1200"/>
            </a:lvl1pPr>
          </a:lstStyle>
          <a:p>
            <a:pPr>
              <a:defRPr/>
            </a:pPr>
            <a:fld id="{87CEC544-A08A-451B-B571-AFD51B784184}" type="slidenum">
              <a:rPr lang="en-US"/>
              <a:pPr>
                <a:defRPr/>
              </a:pPr>
              <a:t>‹#›</a:t>
            </a:fld>
            <a:endParaRPr lang="en-US" dirty="0"/>
          </a:p>
        </p:txBody>
      </p:sp>
    </p:spTree>
    <p:extLst>
      <p:ext uri="{BB962C8B-B14F-4D97-AF65-F5344CB8AC3E}">
        <p14:creationId xmlns:p14="http://schemas.microsoft.com/office/powerpoint/2010/main" val="32977189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8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8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8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8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endParaRPr lang="en-US" dirty="0" smtClean="0"/>
          </a:p>
        </p:txBody>
      </p:sp>
      <p:sp>
        <p:nvSpPr>
          <p:cNvPr id="62468" name="Slide Number Placeholder 3"/>
          <p:cNvSpPr>
            <a:spLocks noGrp="1"/>
          </p:cNvSpPr>
          <p:nvPr>
            <p:ph type="sldNum" sz="quarter" idx="5"/>
          </p:nvPr>
        </p:nvSpPr>
        <p:spPr>
          <a:noFill/>
        </p:spPr>
        <p:txBody>
          <a:bodyPr/>
          <a:lstStyle/>
          <a:p>
            <a:fld id="{188E3460-B35A-4EA0-818E-F5B1B58F8D9C}" type="slidenum">
              <a:rPr lang="en-US" smtClean="0"/>
              <a:pPr/>
              <a:t>1</a:t>
            </a:fld>
            <a:endParaRPr lang="en-US" dirty="0" smtClean="0"/>
          </a:p>
        </p:txBody>
      </p:sp>
    </p:spTree>
    <p:extLst>
      <p:ext uri="{BB962C8B-B14F-4D97-AF65-F5344CB8AC3E}">
        <p14:creationId xmlns:p14="http://schemas.microsoft.com/office/powerpoint/2010/main" val="7908992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19138"/>
            <a:ext cx="4803775" cy="36020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3E1EB9-D933-4707-B7A9-9A1A9F31B9DD}" type="slidenum">
              <a:rPr lang="en-US" smtClean="0"/>
              <a:t>10</a:t>
            </a:fld>
            <a:endParaRPr lang="en-US" dirty="0"/>
          </a:p>
        </p:txBody>
      </p:sp>
    </p:spTree>
    <p:extLst>
      <p:ext uri="{BB962C8B-B14F-4D97-AF65-F5344CB8AC3E}">
        <p14:creationId xmlns:p14="http://schemas.microsoft.com/office/powerpoint/2010/main" val="13957383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7CEC544-A08A-451B-B571-AFD51B784184}" type="slidenum">
              <a:rPr lang="en-US" smtClean="0"/>
              <a:pPr>
                <a:defRPr/>
              </a:pPr>
              <a:t>11</a:t>
            </a:fld>
            <a:endParaRPr lang="en-US" dirty="0"/>
          </a:p>
        </p:txBody>
      </p:sp>
    </p:spTree>
    <p:extLst>
      <p:ext uri="{BB962C8B-B14F-4D97-AF65-F5344CB8AC3E}">
        <p14:creationId xmlns:p14="http://schemas.microsoft.com/office/powerpoint/2010/main" val="543382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12</a:t>
            </a:fld>
            <a:endParaRPr lang="en-US"/>
          </a:p>
        </p:txBody>
      </p:sp>
    </p:spTree>
    <p:extLst>
      <p:ext uri="{BB962C8B-B14F-4D97-AF65-F5344CB8AC3E}">
        <p14:creationId xmlns:p14="http://schemas.microsoft.com/office/powerpoint/2010/main" val="1447001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7CEC544-A08A-451B-B571-AFD51B784184}" type="slidenum">
              <a:rPr lang="en-US" smtClean="0"/>
              <a:pPr>
                <a:defRPr/>
              </a:pPr>
              <a:t>13</a:t>
            </a:fld>
            <a:endParaRPr lang="en-US" dirty="0"/>
          </a:p>
        </p:txBody>
      </p:sp>
    </p:spTree>
    <p:extLst>
      <p:ext uri="{BB962C8B-B14F-4D97-AF65-F5344CB8AC3E}">
        <p14:creationId xmlns:p14="http://schemas.microsoft.com/office/powerpoint/2010/main" val="33892950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7CEC544-A08A-451B-B571-AFD51B784184}" type="slidenum">
              <a:rPr lang="en-US" smtClean="0"/>
              <a:pPr>
                <a:defRPr/>
              </a:pPr>
              <a:t>14</a:t>
            </a:fld>
            <a:endParaRPr lang="en-US" dirty="0"/>
          </a:p>
        </p:txBody>
      </p:sp>
    </p:spTree>
    <p:extLst>
      <p:ext uri="{BB962C8B-B14F-4D97-AF65-F5344CB8AC3E}">
        <p14:creationId xmlns:p14="http://schemas.microsoft.com/office/powerpoint/2010/main" val="35488894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7CEC544-A08A-451B-B571-AFD51B784184}" type="slidenum">
              <a:rPr lang="en-US" smtClean="0"/>
              <a:pPr>
                <a:defRPr/>
              </a:pPr>
              <a:t>15</a:t>
            </a:fld>
            <a:endParaRPr lang="en-US" dirty="0"/>
          </a:p>
        </p:txBody>
      </p:sp>
    </p:spTree>
    <p:extLst>
      <p:ext uri="{BB962C8B-B14F-4D97-AF65-F5344CB8AC3E}">
        <p14:creationId xmlns:p14="http://schemas.microsoft.com/office/powerpoint/2010/main" val="15119080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7CEC544-A08A-451B-B571-AFD51B784184}" type="slidenum">
              <a:rPr lang="en-US" smtClean="0"/>
              <a:pPr>
                <a:defRPr/>
              </a:pPr>
              <a:t>16</a:t>
            </a:fld>
            <a:endParaRPr lang="en-US" dirty="0"/>
          </a:p>
        </p:txBody>
      </p:sp>
    </p:spTree>
    <p:extLst>
      <p:ext uri="{BB962C8B-B14F-4D97-AF65-F5344CB8AC3E}">
        <p14:creationId xmlns:p14="http://schemas.microsoft.com/office/powerpoint/2010/main" val="10523296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7CEC544-A08A-451B-B571-AFD51B784184}" type="slidenum">
              <a:rPr lang="en-US" smtClean="0"/>
              <a:pPr>
                <a:defRPr/>
              </a:pPr>
              <a:t>17</a:t>
            </a:fld>
            <a:endParaRPr lang="en-US" dirty="0"/>
          </a:p>
        </p:txBody>
      </p:sp>
    </p:spTree>
    <p:extLst>
      <p:ext uri="{BB962C8B-B14F-4D97-AF65-F5344CB8AC3E}">
        <p14:creationId xmlns:p14="http://schemas.microsoft.com/office/powerpoint/2010/main" val="31180100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19138"/>
            <a:ext cx="4803775" cy="3602037"/>
          </a:xfrm>
        </p:spPr>
      </p:sp>
      <p:sp>
        <p:nvSpPr>
          <p:cNvPr id="3" name="Notes Placeholder 2"/>
          <p:cNvSpPr>
            <a:spLocks noGrp="1"/>
          </p:cNvSpPr>
          <p:nvPr>
            <p:ph type="body" idx="1"/>
          </p:nvPr>
        </p:nvSpPr>
        <p:spPr/>
        <p:txBody>
          <a:bodyPr/>
          <a:lstStyle/>
          <a:p>
            <a:r>
              <a:rPr lang="en-US" sz="1200" b="0" i="1" kern="1200" dirty="0" smtClean="0">
                <a:solidFill>
                  <a:schemeClr val="tx1"/>
                </a:solidFill>
                <a:effectLst/>
                <a:latin typeface="+mn-lt"/>
                <a:ea typeface="+mn-ea"/>
                <a:cs typeface="+mn-cs"/>
              </a:rPr>
              <a:t>By improving both performance and quality, public health systems save lives, cut costs and get better results.</a:t>
            </a:r>
            <a:endParaRPr lang="en-US" dirty="0"/>
          </a:p>
        </p:txBody>
      </p:sp>
      <p:sp>
        <p:nvSpPr>
          <p:cNvPr id="4" name="Slide Number Placeholder 3"/>
          <p:cNvSpPr>
            <a:spLocks noGrp="1"/>
          </p:cNvSpPr>
          <p:nvPr>
            <p:ph type="sldNum" sz="quarter" idx="10"/>
          </p:nvPr>
        </p:nvSpPr>
        <p:spPr/>
        <p:txBody>
          <a:bodyPr/>
          <a:lstStyle/>
          <a:p>
            <a:fld id="{703E1EB9-D933-4707-B7A9-9A1A9F31B9DD}" type="slidenum">
              <a:rPr lang="en-US" smtClean="0"/>
              <a:t>18</a:t>
            </a:fld>
            <a:endParaRPr lang="en-US" dirty="0"/>
          </a:p>
        </p:txBody>
      </p:sp>
    </p:spTree>
    <p:extLst>
      <p:ext uri="{BB962C8B-B14F-4D97-AF65-F5344CB8AC3E}">
        <p14:creationId xmlns:p14="http://schemas.microsoft.com/office/powerpoint/2010/main" val="5398578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19138"/>
            <a:ext cx="4803775" cy="36020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3E1EB9-D933-4707-B7A9-9A1A9F31B9DD}" type="slidenum">
              <a:rPr lang="en-US" smtClean="0"/>
              <a:t>19</a:t>
            </a:fld>
            <a:endParaRPr lang="en-US" dirty="0"/>
          </a:p>
        </p:txBody>
      </p:sp>
    </p:spTree>
    <p:extLst>
      <p:ext uri="{BB962C8B-B14F-4D97-AF65-F5344CB8AC3E}">
        <p14:creationId xmlns:p14="http://schemas.microsoft.com/office/powerpoint/2010/main" val="554267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19138"/>
            <a:ext cx="4803775" cy="36020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3E1EB9-D933-4707-B7A9-9A1A9F31B9DD}" type="slidenum">
              <a:rPr lang="en-US" smtClean="0"/>
              <a:t>2</a:t>
            </a:fld>
            <a:endParaRPr lang="en-US" dirty="0"/>
          </a:p>
        </p:txBody>
      </p:sp>
    </p:spTree>
    <p:extLst>
      <p:ext uri="{BB962C8B-B14F-4D97-AF65-F5344CB8AC3E}">
        <p14:creationId xmlns:p14="http://schemas.microsoft.com/office/powerpoint/2010/main" val="12536664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19138"/>
            <a:ext cx="4803775" cy="36020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3E1EB9-D933-4707-B7A9-9A1A9F31B9DD}" type="slidenum">
              <a:rPr lang="en-US" smtClean="0"/>
              <a:t>20</a:t>
            </a:fld>
            <a:endParaRPr lang="en-US" dirty="0"/>
          </a:p>
        </p:txBody>
      </p:sp>
    </p:spTree>
    <p:extLst>
      <p:ext uri="{BB962C8B-B14F-4D97-AF65-F5344CB8AC3E}">
        <p14:creationId xmlns:p14="http://schemas.microsoft.com/office/powerpoint/2010/main" val="5327512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7CEC544-A08A-451B-B571-AFD51B784184}" type="slidenum">
              <a:rPr lang="en-US" smtClean="0"/>
              <a:pPr>
                <a:defRPr/>
              </a:pPr>
              <a:t>21</a:t>
            </a:fld>
            <a:endParaRPr lang="en-US" dirty="0"/>
          </a:p>
        </p:txBody>
      </p:sp>
    </p:spTree>
    <p:extLst>
      <p:ext uri="{BB962C8B-B14F-4D97-AF65-F5344CB8AC3E}">
        <p14:creationId xmlns:p14="http://schemas.microsoft.com/office/powerpoint/2010/main" val="3028443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http://www.cdc.gov/drugresistance/threat-report-2013/pdf/FY15-DPAR-budget-init.pdf</a:t>
            </a:r>
            <a:endParaRPr lang="en-US" dirty="0"/>
          </a:p>
        </p:txBody>
      </p:sp>
      <p:sp>
        <p:nvSpPr>
          <p:cNvPr id="4" name="Slide Number Placeholder 3"/>
          <p:cNvSpPr>
            <a:spLocks noGrp="1"/>
          </p:cNvSpPr>
          <p:nvPr>
            <p:ph type="sldNum" sz="quarter" idx="10"/>
          </p:nvPr>
        </p:nvSpPr>
        <p:spPr/>
        <p:txBody>
          <a:bodyPr/>
          <a:lstStyle/>
          <a:p>
            <a:pPr>
              <a:defRPr/>
            </a:pPr>
            <a:fld id="{87CEC544-A08A-451B-B571-AFD51B784184}" type="slidenum">
              <a:rPr lang="en-US" smtClean="0"/>
              <a:pPr>
                <a:defRPr/>
              </a:pPr>
              <a:t>22</a:t>
            </a:fld>
            <a:endParaRPr lang="en-US" dirty="0"/>
          </a:p>
        </p:txBody>
      </p:sp>
    </p:spTree>
    <p:extLst>
      <p:ext uri="{BB962C8B-B14F-4D97-AF65-F5344CB8AC3E}">
        <p14:creationId xmlns:p14="http://schemas.microsoft.com/office/powerpoint/2010/main" val="23926312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7CEC544-A08A-451B-B571-AFD51B784184}" type="slidenum">
              <a:rPr lang="en-US" smtClean="0"/>
              <a:pPr>
                <a:defRPr/>
              </a:pPr>
              <a:t>23</a:t>
            </a:fld>
            <a:endParaRPr lang="en-US" dirty="0"/>
          </a:p>
        </p:txBody>
      </p:sp>
    </p:spTree>
    <p:extLst>
      <p:ext uri="{BB962C8B-B14F-4D97-AF65-F5344CB8AC3E}">
        <p14:creationId xmlns:p14="http://schemas.microsoft.com/office/powerpoint/2010/main" val="42796562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7CEC544-A08A-451B-B571-AFD51B784184}" type="slidenum">
              <a:rPr lang="en-US" smtClean="0"/>
              <a:pPr>
                <a:defRPr/>
              </a:pPr>
              <a:t>24</a:t>
            </a:fld>
            <a:endParaRPr lang="en-US" dirty="0"/>
          </a:p>
        </p:txBody>
      </p:sp>
    </p:spTree>
    <p:extLst>
      <p:ext uri="{BB962C8B-B14F-4D97-AF65-F5344CB8AC3E}">
        <p14:creationId xmlns:p14="http://schemas.microsoft.com/office/powerpoint/2010/main" val="27847423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7CEC544-A08A-451B-B571-AFD51B784184}" type="slidenum">
              <a:rPr lang="en-US" smtClean="0"/>
              <a:pPr>
                <a:defRPr/>
              </a:pPr>
              <a:t>25</a:t>
            </a:fld>
            <a:endParaRPr lang="en-US" dirty="0"/>
          </a:p>
        </p:txBody>
      </p:sp>
    </p:spTree>
    <p:extLst>
      <p:ext uri="{BB962C8B-B14F-4D97-AF65-F5344CB8AC3E}">
        <p14:creationId xmlns:p14="http://schemas.microsoft.com/office/powerpoint/2010/main" val="22216664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7CEC544-A08A-451B-B571-AFD51B784184}" type="slidenum">
              <a:rPr lang="en-US" smtClean="0"/>
              <a:pPr>
                <a:defRPr/>
              </a:pPr>
              <a:t>26</a:t>
            </a:fld>
            <a:endParaRPr lang="en-US" dirty="0"/>
          </a:p>
        </p:txBody>
      </p:sp>
    </p:spTree>
    <p:extLst>
      <p:ext uri="{BB962C8B-B14F-4D97-AF65-F5344CB8AC3E}">
        <p14:creationId xmlns:p14="http://schemas.microsoft.com/office/powerpoint/2010/main" val="39689358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7CEC544-A08A-451B-B571-AFD51B784184}" type="slidenum">
              <a:rPr lang="en-US" smtClean="0"/>
              <a:pPr>
                <a:defRPr/>
              </a:pPr>
              <a:t>27</a:t>
            </a:fld>
            <a:endParaRPr lang="en-US" dirty="0"/>
          </a:p>
        </p:txBody>
      </p:sp>
    </p:spTree>
    <p:extLst>
      <p:ext uri="{BB962C8B-B14F-4D97-AF65-F5344CB8AC3E}">
        <p14:creationId xmlns:p14="http://schemas.microsoft.com/office/powerpoint/2010/main" val="13120705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7CEC544-A08A-451B-B571-AFD51B784184}" type="slidenum">
              <a:rPr lang="en-US" smtClean="0"/>
              <a:pPr>
                <a:defRPr/>
              </a:pPr>
              <a:t>28</a:t>
            </a:fld>
            <a:endParaRPr lang="en-US" dirty="0"/>
          </a:p>
        </p:txBody>
      </p:sp>
    </p:spTree>
    <p:extLst>
      <p:ext uri="{BB962C8B-B14F-4D97-AF65-F5344CB8AC3E}">
        <p14:creationId xmlns:p14="http://schemas.microsoft.com/office/powerpoint/2010/main" val="16284175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7CEC544-A08A-451B-B571-AFD51B784184}" type="slidenum">
              <a:rPr lang="en-US" smtClean="0"/>
              <a:pPr>
                <a:defRPr/>
              </a:pPr>
              <a:t>29</a:t>
            </a:fld>
            <a:endParaRPr lang="en-US" dirty="0"/>
          </a:p>
        </p:txBody>
      </p:sp>
    </p:spTree>
    <p:extLst>
      <p:ext uri="{BB962C8B-B14F-4D97-AF65-F5344CB8AC3E}">
        <p14:creationId xmlns:p14="http://schemas.microsoft.com/office/powerpoint/2010/main" val="1332654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7CEC544-A08A-451B-B571-AFD51B784184}" type="slidenum">
              <a:rPr lang="en-US" smtClean="0"/>
              <a:pPr>
                <a:defRPr/>
              </a:pPr>
              <a:t>3</a:t>
            </a:fld>
            <a:endParaRPr lang="en-US" dirty="0"/>
          </a:p>
        </p:txBody>
      </p:sp>
    </p:spTree>
    <p:extLst>
      <p:ext uri="{BB962C8B-B14F-4D97-AF65-F5344CB8AC3E}">
        <p14:creationId xmlns:p14="http://schemas.microsoft.com/office/powerpoint/2010/main" val="40468279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7CEC544-A08A-451B-B571-AFD51B784184}" type="slidenum">
              <a:rPr lang="en-US" smtClean="0"/>
              <a:pPr>
                <a:defRPr/>
              </a:pPr>
              <a:t>30</a:t>
            </a:fld>
            <a:endParaRPr lang="en-US" dirty="0"/>
          </a:p>
        </p:txBody>
      </p:sp>
    </p:spTree>
    <p:extLst>
      <p:ext uri="{BB962C8B-B14F-4D97-AF65-F5344CB8AC3E}">
        <p14:creationId xmlns:p14="http://schemas.microsoft.com/office/powerpoint/2010/main" val="16370216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7CEC544-A08A-451B-B571-AFD51B784184}" type="slidenum">
              <a:rPr lang="en-US" smtClean="0"/>
              <a:pPr>
                <a:defRPr/>
              </a:pPr>
              <a:t>31</a:t>
            </a:fld>
            <a:endParaRPr lang="en-US" dirty="0"/>
          </a:p>
        </p:txBody>
      </p:sp>
    </p:spTree>
    <p:extLst>
      <p:ext uri="{BB962C8B-B14F-4D97-AF65-F5344CB8AC3E}">
        <p14:creationId xmlns:p14="http://schemas.microsoft.com/office/powerpoint/2010/main" val="42657609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7CEC544-A08A-451B-B571-AFD51B784184}" type="slidenum">
              <a:rPr lang="en-US" smtClean="0"/>
              <a:pPr>
                <a:defRPr/>
              </a:pPr>
              <a:t>32</a:t>
            </a:fld>
            <a:endParaRPr lang="en-US" dirty="0"/>
          </a:p>
        </p:txBody>
      </p:sp>
    </p:spTree>
    <p:extLst>
      <p:ext uri="{BB962C8B-B14F-4D97-AF65-F5344CB8AC3E}">
        <p14:creationId xmlns:p14="http://schemas.microsoft.com/office/powerpoint/2010/main" val="1551951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7CEC544-A08A-451B-B571-AFD51B784184}" type="slidenum">
              <a:rPr lang="en-US" smtClean="0"/>
              <a:pPr>
                <a:defRPr/>
              </a:pPr>
              <a:t>33</a:t>
            </a:fld>
            <a:endParaRPr lang="en-US" dirty="0"/>
          </a:p>
        </p:txBody>
      </p:sp>
    </p:spTree>
    <p:extLst>
      <p:ext uri="{BB962C8B-B14F-4D97-AF65-F5344CB8AC3E}">
        <p14:creationId xmlns:p14="http://schemas.microsoft.com/office/powerpoint/2010/main" val="20753550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7CEC544-A08A-451B-B571-AFD51B784184}" type="slidenum">
              <a:rPr lang="en-US" smtClean="0"/>
              <a:pPr>
                <a:defRPr/>
              </a:pPr>
              <a:t>34</a:t>
            </a:fld>
            <a:endParaRPr lang="en-US" dirty="0"/>
          </a:p>
        </p:txBody>
      </p:sp>
    </p:spTree>
    <p:extLst>
      <p:ext uri="{BB962C8B-B14F-4D97-AF65-F5344CB8AC3E}">
        <p14:creationId xmlns:p14="http://schemas.microsoft.com/office/powerpoint/2010/main" val="21946546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7CEC544-A08A-451B-B571-AFD51B784184}" type="slidenum">
              <a:rPr lang="en-US" smtClean="0"/>
              <a:pPr>
                <a:defRPr/>
              </a:pPr>
              <a:t>35</a:t>
            </a:fld>
            <a:endParaRPr lang="en-US" dirty="0"/>
          </a:p>
        </p:txBody>
      </p:sp>
    </p:spTree>
    <p:extLst>
      <p:ext uri="{BB962C8B-B14F-4D97-AF65-F5344CB8AC3E}">
        <p14:creationId xmlns:p14="http://schemas.microsoft.com/office/powerpoint/2010/main" val="4867852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7CEC544-A08A-451B-B571-AFD51B784184}" type="slidenum">
              <a:rPr lang="en-US" smtClean="0"/>
              <a:pPr>
                <a:defRPr/>
              </a:pPr>
              <a:t>36</a:t>
            </a:fld>
            <a:endParaRPr lang="en-US" dirty="0"/>
          </a:p>
        </p:txBody>
      </p:sp>
    </p:spTree>
    <p:extLst>
      <p:ext uri="{BB962C8B-B14F-4D97-AF65-F5344CB8AC3E}">
        <p14:creationId xmlns:p14="http://schemas.microsoft.com/office/powerpoint/2010/main" val="17846001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7CEC544-A08A-451B-B571-AFD51B784184}" type="slidenum">
              <a:rPr lang="en-US" smtClean="0"/>
              <a:pPr>
                <a:defRPr/>
              </a:pPr>
              <a:t>37</a:t>
            </a:fld>
            <a:endParaRPr lang="en-US" dirty="0"/>
          </a:p>
        </p:txBody>
      </p:sp>
    </p:spTree>
    <p:extLst>
      <p:ext uri="{BB962C8B-B14F-4D97-AF65-F5344CB8AC3E}">
        <p14:creationId xmlns:p14="http://schemas.microsoft.com/office/powerpoint/2010/main" val="27629430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7CEC544-A08A-451B-B571-AFD51B784184}" type="slidenum">
              <a:rPr lang="en-US" smtClean="0"/>
              <a:pPr>
                <a:defRPr/>
              </a:pPr>
              <a:t>38</a:t>
            </a:fld>
            <a:endParaRPr lang="en-US" dirty="0"/>
          </a:p>
        </p:txBody>
      </p:sp>
    </p:spTree>
    <p:extLst>
      <p:ext uri="{BB962C8B-B14F-4D97-AF65-F5344CB8AC3E}">
        <p14:creationId xmlns:p14="http://schemas.microsoft.com/office/powerpoint/2010/main" val="6664168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7CEC544-A08A-451B-B571-AFD51B784184}" type="slidenum">
              <a:rPr lang="en-US" smtClean="0"/>
              <a:pPr>
                <a:defRPr/>
              </a:pPr>
              <a:t>39</a:t>
            </a:fld>
            <a:endParaRPr lang="en-US" dirty="0"/>
          </a:p>
        </p:txBody>
      </p:sp>
    </p:spTree>
    <p:extLst>
      <p:ext uri="{BB962C8B-B14F-4D97-AF65-F5344CB8AC3E}">
        <p14:creationId xmlns:p14="http://schemas.microsoft.com/office/powerpoint/2010/main" val="2685359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19138"/>
            <a:ext cx="4803775" cy="36020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3E1EB9-D933-4707-B7A9-9A1A9F31B9DD}" type="slidenum">
              <a:rPr lang="en-US" smtClean="0"/>
              <a:t>4</a:t>
            </a:fld>
            <a:endParaRPr lang="en-US" dirty="0"/>
          </a:p>
        </p:txBody>
      </p:sp>
    </p:spTree>
    <p:extLst>
      <p:ext uri="{BB962C8B-B14F-4D97-AF65-F5344CB8AC3E}">
        <p14:creationId xmlns:p14="http://schemas.microsoft.com/office/powerpoint/2010/main" val="14215263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7CEC544-A08A-451B-B571-AFD51B784184}" type="slidenum">
              <a:rPr lang="en-US" smtClean="0"/>
              <a:pPr>
                <a:defRPr/>
              </a:pPr>
              <a:t>40</a:t>
            </a:fld>
            <a:endParaRPr lang="en-US" dirty="0"/>
          </a:p>
        </p:txBody>
      </p:sp>
    </p:spTree>
    <p:extLst>
      <p:ext uri="{BB962C8B-B14F-4D97-AF65-F5344CB8AC3E}">
        <p14:creationId xmlns:p14="http://schemas.microsoft.com/office/powerpoint/2010/main" val="9827700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7CEC544-A08A-451B-B571-AFD51B784184}" type="slidenum">
              <a:rPr lang="en-US" smtClean="0"/>
              <a:pPr>
                <a:defRPr/>
              </a:pPr>
              <a:t>41</a:t>
            </a:fld>
            <a:endParaRPr lang="en-US" dirty="0"/>
          </a:p>
        </p:txBody>
      </p:sp>
    </p:spTree>
    <p:extLst>
      <p:ext uri="{BB962C8B-B14F-4D97-AF65-F5344CB8AC3E}">
        <p14:creationId xmlns:p14="http://schemas.microsoft.com/office/powerpoint/2010/main" val="5486298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7CEC544-A08A-451B-B571-AFD51B784184}" type="slidenum">
              <a:rPr lang="en-US" smtClean="0"/>
              <a:pPr>
                <a:defRPr/>
              </a:pPr>
              <a:t>42</a:t>
            </a:fld>
            <a:endParaRPr lang="en-US" dirty="0"/>
          </a:p>
        </p:txBody>
      </p:sp>
    </p:spTree>
    <p:extLst>
      <p:ext uri="{BB962C8B-B14F-4D97-AF65-F5344CB8AC3E}">
        <p14:creationId xmlns:p14="http://schemas.microsoft.com/office/powerpoint/2010/main" val="19696244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7CEC544-A08A-451B-B571-AFD51B784184}" type="slidenum">
              <a:rPr lang="en-US" smtClean="0"/>
              <a:pPr>
                <a:defRPr/>
              </a:pPr>
              <a:t>43</a:t>
            </a:fld>
            <a:endParaRPr lang="en-US" dirty="0"/>
          </a:p>
        </p:txBody>
      </p:sp>
    </p:spTree>
    <p:extLst>
      <p:ext uri="{BB962C8B-B14F-4D97-AF65-F5344CB8AC3E}">
        <p14:creationId xmlns:p14="http://schemas.microsoft.com/office/powerpoint/2010/main" val="6757401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7CEC544-A08A-451B-B571-AFD51B784184}" type="slidenum">
              <a:rPr lang="en-US" smtClean="0"/>
              <a:pPr>
                <a:defRPr/>
              </a:pPr>
              <a:t>44</a:t>
            </a:fld>
            <a:endParaRPr lang="en-US" dirty="0"/>
          </a:p>
        </p:txBody>
      </p:sp>
    </p:spTree>
    <p:extLst>
      <p:ext uri="{BB962C8B-B14F-4D97-AF65-F5344CB8AC3E}">
        <p14:creationId xmlns:p14="http://schemas.microsoft.com/office/powerpoint/2010/main" val="12042173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7CEC544-A08A-451B-B571-AFD51B784184}" type="slidenum">
              <a:rPr lang="en-US" smtClean="0"/>
              <a:pPr>
                <a:defRPr/>
              </a:pPr>
              <a:t>45</a:t>
            </a:fld>
            <a:endParaRPr lang="en-US" dirty="0"/>
          </a:p>
        </p:txBody>
      </p:sp>
    </p:spTree>
    <p:extLst>
      <p:ext uri="{BB962C8B-B14F-4D97-AF65-F5344CB8AC3E}">
        <p14:creationId xmlns:p14="http://schemas.microsoft.com/office/powerpoint/2010/main" val="14010715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Vector-borne diseases in general are especially ecologically sensitive since environmental conditions can have dramatic effects on the vectors, pathogens, and potential hosts involved in transmission. The diversity of environmental factors and contexts associated with vector=borne disease emergence is illustrated here. The association between environment and disease epidemiology is a consequence</a:t>
            </a:r>
            <a:r>
              <a:rPr lang="en-US" baseline="0" dirty="0" smtClean="0"/>
              <a:t> of vectors and non-human reservoir hosts, having specific habitat requirements. As habitats change, so too does disease epidemiology. </a:t>
            </a:r>
            <a:endParaRPr lang="en-US" dirty="0"/>
          </a:p>
        </p:txBody>
      </p:sp>
      <p:sp>
        <p:nvSpPr>
          <p:cNvPr id="4" name="Slide Number Placeholder 3"/>
          <p:cNvSpPr>
            <a:spLocks noGrp="1"/>
          </p:cNvSpPr>
          <p:nvPr>
            <p:ph type="sldNum" sz="quarter" idx="10"/>
          </p:nvPr>
        </p:nvSpPr>
        <p:spPr/>
        <p:txBody>
          <a:bodyPr/>
          <a:lstStyle/>
          <a:p>
            <a:pPr>
              <a:defRPr/>
            </a:pPr>
            <a:fld id="{87CEC544-A08A-451B-B571-AFD51B784184}" type="slidenum">
              <a:rPr lang="en-US" smtClean="0"/>
              <a:pPr>
                <a:defRPr/>
              </a:pPr>
              <a:t>46</a:t>
            </a:fld>
            <a:endParaRPr lang="en-US" dirty="0"/>
          </a:p>
        </p:txBody>
      </p:sp>
    </p:spTree>
    <p:extLst>
      <p:ext uri="{BB962C8B-B14F-4D97-AF65-F5344CB8AC3E}">
        <p14:creationId xmlns:p14="http://schemas.microsoft.com/office/powerpoint/2010/main" val="6939615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this entire</a:t>
            </a:r>
            <a:r>
              <a:rPr lang="en-US" baseline="0" dirty="0" smtClean="0"/>
              <a:t> system of interactions involving human and natural constituents and processes, causal relations including driving forces, modulating factors, and effects (including disease emergence) the collectively </a:t>
            </a:r>
            <a:r>
              <a:rPr lang="en-US" baseline="0" dirty="0" err="1" smtClean="0"/>
              <a:t>constitue</a:t>
            </a:r>
            <a:r>
              <a:rPr lang="en-US" baseline="0" dirty="0" smtClean="0"/>
              <a:t> an ecosystem. </a:t>
            </a:r>
          </a:p>
          <a:p>
            <a:r>
              <a:rPr lang="en-US" baseline="0" dirty="0" smtClean="0"/>
              <a:t>A spectrum of these elements is </a:t>
            </a:r>
            <a:r>
              <a:rPr lang="en-US" baseline="0" dirty="0" err="1" smtClean="0"/>
              <a:t>presentated</a:t>
            </a:r>
            <a:r>
              <a:rPr lang="en-US" baseline="0" dirty="0" smtClean="0"/>
              <a:t> in this figure. From which the interconnectedness of these diverse interactions is evident.</a:t>
            </a:r>
            <a:endParaRPr lang="en-US" dirty="0"/>
          </a:p>
        </p:txBody>
      </p:sp>
      <p:sp>
        <p:nvSpPr>
          <p:cNvPr id="4" name="Slide Number Placeholder 3"/>
          <p:cNvSpPr>
            <a:spLocks noGrp="1"/>
          </p:cNvSpPr>
          <p:nvPr>
            <p:ph type="sldNum" sz="quarter" idx="10"/>
          </p:nvPr>
        </p:nvSpPr>
        <p:spPr/>
        <p:txBody>
          <a:bodyPr/>
          <a:lstStyle/>
          <a:p>
            <a:pPr>
              <a:defRPr/>
            </a:pPr>
            <a:fld id="{87CEC544-A08A-451B-B571-AFD51B784184}" type="slidenum">
              <a:rPr lang="en-US" smtClean="0"/>
              <a:pPr>
                <a:defRPr/>
              </a:pPr>
              <a:t>47</a:t>
            </a:fld>
            <a:endParaRPr lang="en-US" dirty="0"/>
          </a:p>
        </p:txBody>
      </p:sp>
    </p:spTree>
    <p:extLst>
      <p:ext uri="{BB962C8B-B14F-4D97-AF65-F5344CB8AC3E}">
        <p14:creationId xmlns:p14="http://schemas.microsoft.com/office/powerpoint/2010/main" val="17248346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19138"/>
            <a:ext cx="4803775" cy="36020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3E1EB9-D933-4707-B7A9-9A1A9F31B9DD}" type="slidenum">
              <a:rPr lang="en-US" smtClean="0"/>
              <a:t>48</a:t>
            </a:fld>
            <a:endParaRPr lang="en-US" dirty="0"/>
          </a:p>
        </p:txBody>
      </p:sp>
    </p:spTree>
    <p:extLst>
      <p:ext uri="{BB962C8B-B14F-4D97-AF65-F5344CB8AC3E}">
        <p14:creationId xmlns:p14="http://schemas.microsoft.com/office/powerpoint/2010/main" val="164222103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7CEC544-A08A-451B-B571-AFD51B784184}" type="slidenum">
              <a:rPr lang="en-US" smtClean="0"/>
              <a:pPr>
                <a:defRPr/>
              </a:pPr>
              <a:t>49</a:t>
            </a:fld>
            <a:endParaRPr lang="en-US" dirty="0"/>
          </a:p>
        </p:txBody>
      </p:sp>
    </p:spTree>
    <p:extLst>
      <p:ext uri="{BB962C8B-B14F-4D97-AF65-F5344CB8AC3E}">
        <p14:creationId xmlns:p14="http://schemas.microsoft.com/office/powerpoint/2010/main" val="1660054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19138"/>
            <a:ext cx="4803775" cy="36020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3E1EB9-D933-4707-B7A9-9A1A9F31B9DD}" type="slidenum">
              <a:rPr lang="en-US" smtClean="0"/>
              <a:t>5</a:t>
            </a:fld>
            <a:endParaRPr lang="en-US" dirty="0"/>
          </a:p>
        </p:txBody>
      </p:sp>
    </p:spTree>
    <p:extLst>
      <p:ext uri="{BB962C8B-B14F-4D97-AF65-F5344CB8AC3E}">
        <p14:creationId xmlns:p14="http://schemas.microsoft.com/office/powerpoint/2010/main" val="2669195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19138"/>
            <a:ext cx="4803775" cy="36020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3E1EB9-D933-4707-B7A9-9A1A9F31B9DD}" type="slidenum">
              <a:rPr lang="en-US" smtClean="0"/>
              <a:t>6</a:t>
            </a:fld>
            <a:endParaRPr lang="en-US" dirty="0"/>
          </a:p>
        </p:txBody>
      </p:sp>
    </p:spTree>
    <p:extLst>
      <p:ext uri="{BB962C8B-B14F-4D97-AF65-F5344CB8AC3E}">
        <p14:creationId xmlns:p14="http://schemas.microsoft.com/office/powerpoint/2010/main" val="2105205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19138"/>
            <a:ext cx="4803775" cy="36020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3E1EB9-D933-4707-B7A9-9A1A9F31B9DD}" type="slidenum">
              <a:rPr lang="en-US" smtClean="0"/>
              <a:t>7</a:t>
            </a:fld>
            <a:endParaRPr lang="en-US" dirty="0"/>
          </a:p>
        </p:txBody>
      </p:sp>
    </p:spTree>
    <p:extLst>
      <p:ext uri="{BB962C8B-B14F-4D97-AF65-F5344CB8AC3E}">
        <p14:creationId xmlns:p14="http://schemas.microsoft.com/office/powerpoint/2010/main" val="2245205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19138"/>
            <a:ext cx="4803775" cy="3602037"/>
          </a:xfrm>
        </p:spPr>
      </p:sp>
      <p:sp>
        <p:nvSpPr>
          <p:cNvPr id="3" name="Notes Placeholder 2"/>
          <p:cNvSpPr>
            <a:spLocks noGrp="1"/>
          </p:cNvSpPr>
          <p:nvPr>
            <p:ph type="body" idx="1"/>
          </p:nvPr>
        </p:nvSpPr>
        <p:spPr/>
        <p:txBody>
          <a:bodyPr/>
          <a:lstStyle/>
          <a:p>
            <a:r>
              <a:rPr lang="en-US" dirty="0" smtClean="0"/>
              <a:t>Vital records</a:t>
            </a:r>
            <a:r>
              <a:rPr lang="en-US" baseline="0" dirty="0" smtClean="0"/>
              <a:t> – National infant mortality surveillance, vital records can be linked to birth records</a:t>
            </a:r>
          </a:p>
          <a:p>
            <a:r>
              <a:rPr lang="en-US" baseline="0" dirty="0" smtClean="0"/>
              <a:t>Sentinel – Monitoring of key health events through sentinel sites, events, providers vectors or animals</a:t>
            </a:r>
          </a:p>
          <a:p>
            <a:r>
              <a:rPr lang="en-US" baseline="0" dirty="0" smtClean="0"/>
              <a:t>Surveys – populations-based surveys such as the National health Interview Survey or provider-based surveys such as a hospital discharge survey</a:t>
            </a:r>
          </a:p>
          <a:p>
            <a:r>
              <a:rPr lang="en-US" baseline="0" dirty="0" smtClean="0"/>
              <a:t>Other data sources – Vaccine adverse event reporting system, the CDC drug service or others</a:t>
            </a:r>
            <a:endParaRPr lang="en-US" dirty="0"/>
          </a:p>
        </p:txBody>
      </p:sp>
      <p:sp>
        <p:nvSpPr>
          <p:cNvPr id="4" name="Slide Number Placeholder 3"/>
          <p:cNvSpPr>
            <a:spLocks noGrp="1"/>
          </p:cNvSpPr>
          <p:nvPr>
            <p:ph type="sldNum" sz="quarter" idx="10"/>
          </p:nvPr>
        </p:nvSpPr>
        <p:spPr/>
        <p:txBody>
          <a:bodyPr/>
          <a:lstStyle/>
          <a:p>
            <a:fld id="{703E1EB9-D933-4707-B7A9-9A1A9F31B9DD}" type="slidenum">
              <a:rPr lang="en-US" smtClean="0"/>
              <a:t>8</a:t>
            </a:fld>
            <a:endParaRPr lang="en-US" dirty="0"/>
          </a:p>
        </p:txBody>
      </p:sp>
    </p:spTree>
    <p:extLst>
      <p:ext uri="{BB962C8B-B14F-4D97-AF65-F5344CB8AC3E}">
        <p14:creationId xmlns:p14="http://schemas.microsoft.com/office/powerpoint/2010/main" val="1248107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CEC544-A08A-451B-B571-AFD51B784184}" type="slidenum">
              <a:rPr lang="en-US" smtClean="0"/>
              <a:pPr>
                <a:defRPr/>
              </a:pPr>
              <a:t>9</a:t>
            </a:fld>
            <a:endParaRPr lang="en-US" dirty="0"/>
          </a:p>
        </p:txBody>
      </p:sp>
    </p:spTree>
    <p:extLst>
      <p:ext uri="{BB962C8B-B14F-4D97-AF65-F5344CB8AC3E}">
        <p14:creationId xmlns:p14="http://schemas.microsoft.com/office/powerpoint/2010/main" val="1793310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4C8648AC-7F99-4E6A-8BFB-381E1AFB001F}" type="slidenum">
              <a:rPr lang="en-US" smtClean="0"/>
              <a:pPr>
                <a:defRPr/>
              </a:pPr>
              <a:t>‹#›</a:t>
            </a:fld>
            <a:endParaRPr lang="en-US" dirty="0"/>
          </a:p>
        </p:txBody>
      </p:sp>
    </p:spTree>
    <p:extLst>
      <p:ext uri="{BB962C8B-B14F-4D97-AF65-F5344CB8AC3E}">
        <p14:creationId xmlns:p14="http://schemas.microsoft.com/office/powerpoint/2010/main" val="899455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74F46FAE-5CA2-4FCE-B098-E257F439A65F}" type="slidenum">
              <a:rPr lang="en-US" smtClean="0"/>
              <a:pPr>
                <a:defRPr/>
              </a:pPr>
              <a:t>‹#›</a:t>
            </a:fld>
            <a:endParaRPr lang="en-US" dirty="0"/>
          </a:p>
        </p:txBody>
      </p:sp>
    </p:spTree>
    <p:extLst>
      <p:ext uri="{BB962C8B-B14F-4D97-AF65-F5344CB8AC3E}">
        <p14:creationId xmlns:p14="http://schemas.microsoft.com/office/powerpoint/2010/main" val="3184692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03C33B98-9285-42EE-94AB-37521F5D7833}" type="slidenum">
              <a:rPr lang="en-US" smtClean="0"/>
              <a:pPr>
                <a:defRPr/>
              </a:pPr>
              <a:t>‹#›</a:t>
            </a:fld>
            <a:endParaRPr lang="en-US" dirty="0"/>
          </a:p>
        </p:txBody>
      </p:sp>
    </p:spTree>
    <p:extLst>
      <p:ext uri="{BB962C8B-B14F-4D97-AF65-F5344CB8AC3E}">
        <p14:creationId xmlns:p14="http://schemas.microsoft.com/office/powerpoint/2010/main" val="3100555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2715397471"/>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latin typeface="Calibri" pitchFamily="34" charset="0"/>
              </a:defRPr>
            </a:lvl1pPr>
          </a:lstStyle>
          <a:p>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marL="342900" indent="-342900">
              <a:buClr>
                <a:schemeClr val="bg1"/>
              </a:buClr>
              <a:buSzPct val="70000"/>
              <a:buFont typeface="Arial" pitchFamily="34" charset="0"/>
              <a:buChar char="•"/>
              <a:defRPr sz="2400" b="1" baseline="0">
                <a:solidFill>
                  <a:schemeClr val="bg2"/>
                </a:solidFill>
                <a:latin typeface="Calibri" pitchFamily="34" charset="0"/>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a:t>
            </a:r>
            <a:endParaRPr lang="en-US" dirty="0"/>
          </a:p>
        </p:txBody>
      </p:sp>
    </p:spTree>
    <p:extLst>
      <p:ext uri="{BB962C8B-B14F-4D97-AF65-F5344CB8AC3E}">
        <p14:creationId xmlns:p14="http://schemas.microsoft.com/office/powerpoint/2010/main" val="146057067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baseline="0">
                <a:solidFill>
                  <a:schemeClr val="bg1"/>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1"/>
            <a:ext cx="5111750" cy="5518150"/>
          </a:xfrm>
          <a:prstGeom prst="rect">
            <a:avLst/>
          </a:prstGeom>
        </p:spPr>
        <p:txBody>
          <a:bodyPr anchor="ctr" anchorCtr="0"/>
          <a:lstStyle>
            <a:lvl1pPr>
              <a:buClr>
                <a:schemeClr val="bg1"/>
              </a:buClr>
              <a:buSzPct val="70000"/>
              <a:buFont typeface="Wingdings" pitchFamily="2" charset="2"/>
              <a:buChar char="q"/>
              <a:defRPr sz="2400" b="1">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a:solidFill>
                  <a:schemeClr val="bg2"/>
                </a:solidFill>
              </a:defRPr>
            </a:lvl4pPr>
            <a:lvl5pPr>
              <a:buClr>
                <a:schemeClr val="bg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a:p>
            <a:pPr lvl="1"/>
            <a:r>
              <a:rPr lang="en-US" dirty="0" smtClean="0"/>
              <a:t>Second level</a:t>
            </a:r>
          </a:p>
        </p:txBody>
      </p:sp>
      <p:sp>
        <p:nvSpPr>
          <p:cNvPr id="7" name="Text Placeholder 8"/>
          <p:cNvSpPr>
            <a:spLocks noGrp="1"/>
          </p:cNvSpPr>
          <p:nvPr>
            <p:ph type="body" sz="quarter" idx="10"/>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Click to edit Master text styles</a:t>
            </a:r>
          </a:p>
        </p:txBody>
      </p:sp>
    </p:spTree>
    <p:extLst>
      <p:ext uri="{BB962C8B-B14F-4D97-AF65-F5344CB8AC3E}">
        <p14:creationId xmlns:p14="http://schemas.microsoft.com/office/powerpoint/2010/main" val="222169737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D77FBF1-C134-43F2-B766-6F9CCDC0A1D4}" type="slidenum">
              <a:rPr lang="en-US" smtClean="0"/>
              <a:pPr>
                <a:defRPr/>
              </a:pPr>
              <a:t>‹#›</a:t>
            </a:fld>
            <a:endParaRPr lang="en-US" dirty="0"/>
          </a:p>
        </p:txBody>
      </p:sp>
    </p:spTree>
    <p:extLst>
      <p:ext uri="{BB962C8B-B14F-4D97-AF65-F5344CB8AC3E}">
        <p14:creationId xmlns:p14="http://schemas.microsoft.com/office/powerpoint/2010/main" val="2604539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0EBF932F-FD02-43DD-9909-953560CB43FA}" type="slidenum">
              <a:rPr lang="en-US" smtClean="0"/>
              <a:pPr>
                <a:defRPr/>
              </a:pPr>
              <a:t>‹#›</a:t>
            </a:fld>
            <a:endParaRPr lang="en-US" dirty="0"/>
          </a:p>
        </p:txBody>
      </p:sp>
    </p:spTree>
    <p:extLst>
      <p:ext uri="{BB962C8B-B14F-4D97-AF65-F5344CB8AC3E}">
        <p14:creationId xmlns:p14="http://schemas.microsoft.com/office/powerpoint/2010/main" val="3365404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0CA57E48-09A1-4625-B73C-A0D806A5FF6E}" type="slidenum">
              <a:rPr lang="en-US" smtClean="0"/>
              <a:pPr>
                <a:defRPr/>
              </a:pPr>
              <a:t>‹#›</a:t>
            </a:fld>
            <a:endParaRPr lang="en-US" dirty="0"/>
          </a:p>
        </p:txBody>
      </p:sp>
    </p:spTree>
    <p:extLst>
      <p:ext uri="{BB962C8B-B14F-4D97-AF65-F5344CB8AC3E}">
        <p14:creationId xmlns:p14="http://schemas.microsoft.com/office/powerpoint/2010/main" val="1320196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E159D08E-666C-4B18-8726-42ED4DB32CC2}" type="slidenum">
              <a:rPr lang="en-US" smtClean="0"/>
              <a:pPr>
                <a:defRPr/>
              </a:pPr>
              <a:t>‹#›</a:t>
            </a:fld>
            <a:endParaRPr lang="en-US" dirty="0"/>
          </a:p>
        </p:txBody>
      </p:sp>
    </p:spTree>
    <p:extLst>
      <p:ext uri="{BB962C8B-B14F-4D97-AF65-F5344CB8AC3E}">
        <p14:creationId xmlns:p14="http://schemas.microsoft.com/office/powerpoint/2010/main" val="3745728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77E7A310-1D3C-4DA0-8E9C-A69AAAA9743A}" type="slidenum">
              <a:rPr lang="en-US" smtClean="0"/>
              <a:pPr>
                <a:defRPr/>
              </a:pPr>
              <a:t>‹#›</a:t>
            </a:fld>
            <a:endParaRPr lang="en-US" dirty="0"/>
          </a:p>
        </p:txBody>
      </p:sp>
    </p:spTree>
    <p:extLst>
      <p:ext uri="{BB962C8B-B14F-4D97-AF65-F5344CB8AC3E}">
        <p14:creationId xmlns:p14="http://schemas.microsoft.com/office/powerpoint/2010/main" val="3812361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FCC4AEA7-47F8-473A-A957-18503A827869}" type="slidenum">
              <a:rPr lang="en-US" smtClean="0"/>
              <a:pPr>
                <a:defRPr/>
              </a:pPr>
              <a:t>‹#›</a:t>
            </a:fld>
            <a:endParaRPr lang="en-US" dirty="0"/>
          </a:p>
        </p:txBody>
      </p:sp>
    </p:spTree>
    <p:extLst>
      <p:ext uri="{BB962C8B-B14F-4D97-AF65-F5344CB8AC3E}">
        <p14:creationId xmlns:p14="http://schemas.microsoft.com/office/powerpoint/2010/main" val="1389916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37DE9250-ECE4-4C33-AE60-1CEE694D7161}" type="slidenum">
              <a:rPr lang="en-US" smtClean="0"/>
              <a:pPr>
                <a:defRPr/>
              </a:pPr>
              <a:t>‹#›</a:t>
            </a:fld>
            <a:endParaRPr lang="en-US" dirty="0"/>
          </a:p>
        </p:txBody>
      </p:sp>
    </p:spTree>
    <p:extLst>
      <p:ext uri="{BB962C8B-B14F-4D97-AF65-F5344CB8AC3E}">
        <p14:creationId xmlns:p14="http://schemas.microsoft.com/office/powerpoint/2010/main" val="1177590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ABDB3508-DD1C-4094-8733-562F703390A2}" type="slidenum">
              <a:rPr lang="en-US" smtClean="0"/>
              <a:pPr>
                <a:defRPr/>
              </a:pPr>
              <a:t>‹#›</a:t>
            </a:fld>
            <a:endParaRPr lang="en-US" dirty="0"/>
          </a:p>
        </p:txBody>
      </p:sp>
    </p:spTree>
    <p:extLst>
      <p:ext uri="{BB962C8B-B14F-4D97-AF65-F5344CB8AC3E}">
        <p14:creationId xmlns:p14="http://schemas.microsoft.com/office/powerpoint/2010/main" val="4290301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8D41AB6-0C5E-4A23-95EE-F404DCD2CFFA}" type="slidenum">
              <a:rPr lang="en-US" smtClean="0"/>
              <a:pPr>
                <a:defRPr/>
              </a:pPr>
              <a:t>‹#›</a:t>
            </a:fld>
            <a:endParaRPr lang="en-US" dirty="0"/>
          </a:p>
        </p:txBody>
      </p:sp>
    </p:spTree>
    <p:extLst>
      <p:ext uri="{BB962C8B-B14F-4D97-AF65-F5344CB8AC3E}">
        <p14:creationId xmlns:p14="http://schemas.microsoft.com/office/powerpoint/2010/main" val="1772565686"/>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 id="2147483890" r:id="rId12"/>
    <p:sldLayoutId id="2147483891" r:id="rId13"/>
    <p:sldLayoutId id="214748372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tags" Target="../tags/tag20.xml"/><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6.wmf"/></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2.xml"/><Relationship Id="rId1" Type="http://schemas.openxmlformats.org/officeDocument/2006/relationships/slideLayout" Target="../slideLayouts/slideLayout12.xml"/><Relationship Id="rId4" Type="http://schemas.openxmlformats.org/officeDocument/2006/relationships/image" Target="../media/image10.emf"/></Relationships>
</file>

<file path=ppt/slides/_rels/slide4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6.xml"/><Relationship Id="rId1" Type="http://schemas.openxmlformats.org/officeDocument/2006/relationships/slideLayout" Target="../slideLayouts/slideLayout12.xml"/><Relationship Id="rId4" Type="http://schemas.openxmlformats.org/officeDocument/2006/relationships/image" Target="../media/image15.emf"/></Relationships>
</file>

<file path=ppt/slides/_rels/slide4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hyperlink" Target="mailto:Esther.ellis@doh.vi.gov"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685800" y="2187575"/>
            <a:ext cx="7772400" cy="1470025"/>
          </a:xfrm>
        </p:spPr>
        <p:txBody>
          <a:bodyPr>
            <a:normAutofit fontScale="90000"/>
          </a:bodyPr>
          <a:lstStyle/>
          <a:p>
            <a:pPr algn="ctr"/>
            <a:r>
              <a:rPr lang="en-US" dirty="0" smtClean="0"/>
              <a:t>State of VI Health Information and Data on </a:t>
            </a:r>
            <a:r>
              <a:rPr lang="en-US" smtClean="0"/>
              <a:t>Public Health</a:t>
            </a:r>
            <a:endParaRPr lang="en-US" dirty="0" smtClean="0"/>
          </a:p>
        </p:txBody>
      </p:sp>
      <p:sp>
        <p:nvSpPr>
          <p:cNvPr id="9219" name="Rectangle 3"/>
          <p:cNvSpPr>
            <a:spLocks noGrp="1" noChangeArrowheads="1"/>
          </p:cNvSpPr>
          <p:nvPr>
            <p:ph type="subTitle" idx="1"/>
          </p:nvPr>
        </p:nvSpPr>
        <p:spPr>
          <a:xfrm>
            <a:off x="1447800" y="3978275"/>
            <a:ext cx="6400800" cy="1752600"/>
          </a:xfrm>
        </p:spPr>
        <p:txBody>
          <a:bodyPr>
            <a:noAutofit/>
          </a:bodyPr>
          <a:lstStyle/>
          <a:p>
            <a:pPr algn="ctr"/>
            <a:r>
              <a:rPr lang="en-US" dirty="0" smtClean="0">
                <a:solidFill>
                  <a:schemeClr val="tx1"/>
                </a:solidFill>
              </a:rPr>
              <a:t>Esther M. Ellis, PhD</a:t>
            </a:r>
            <a:br>
              <a:rPr lang="en-US" dirty="0" smtClean="0">
                <a:solidFill>
                  <a:schemeClr val="tx1"/>
                </a:solidFill>
              </a:rPr>
            </a:br>
            <a:r>
              <a:rPr lang="en-US" dirty="0" smtClean="0">
                <a:solidFill>
                  <a:schemeClr val="tx1"/>
                </a:solidFill>
              </a:rPr>
              <a:t>Territorial Epidemiologist </a:t>
            </a:r>
          </a:p>
          <a:p>
            <a:pPr algn="ctr"/>
            <a:r>
              <a:rPr lang="en-US" dirty="0" smtClean="0">
                <a:solidFill>
                  <a:schemeClr val="tx1"/>
                </a:solidFill>
              </a:rPr>
              <a:t>USVI Department of Health</a:t>
            </a:r>
          </a:p>
        </p:txBody>
      </p:sp>
      <p:pic>
        <p:nvPicPr>
          <p:cNvPr id="4" name="Picture 3"/>
          <p:cNvPicPr>
            <a:picLocks noChangeAspect="1"/>
          </p:cNvPicPr>
          <p:nvPr/>
        </p:nvPicPr>
        <p:blipFill rotWithShape="1">
          <a:blip r:embed="rId4">
            <a:duotone>
              <a:schemeClr val="accent1">
                <a:shade val="45000"/>
                <a:satMod val="135000"/>
              </a:schemeClr>
              <a:prstClr val="white"/>
            </a:duotone>
          </a:blip>
          <a:srcRect t="3970" b="1"/>
          <a:stretch/>
        </p:blipFill>
        <p:spPr>
          <a:xfrm>
            <a:off x="2195100" y="117000"/>
            <a:ext cx="4497199" cy="873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55637"/>
            <a:ext cx="8610600" cy="639763"/>
          </a:xfrm>
        </p:spPr>
        <p:txBody>
          <a:bodyPr/>
          <a:lstStyle/>
          <a:p>
            <a:r>
              <a:rPr lang="en-US" sz="3600" dirty="0" smtClean="0">
                <a:solidFill>
                  <a:schemeClr val="tx1"/>
                </a:solidFill>
              </a:rPr>
              <a:t>Reportable Diseases</a:t>
            </a:r>
            <a:endParaRPr lang="en-US" sz="3600" dirty="0">
              <a:solidFill>
                <a:schemeClr val="tx1"/>
              </a:solidFill>
            </a:endParaRPr>
          </a:p>
        </p:txBody>
      </p:sp>
      <p:sp>
        <p:nvSpPr>
          <p:cNvPr id="3" name="Content Placeholder 2"/>
          <p:cNvSpPr>
            <a:spLocks noGrp="1"/>
          </p:cNvSpPr>
          <p:nvPr>
            <p:ph idx="1"/>
          </p:nvPr>
        </p:nvSpPr>
        <p:spPr>
          <a:xfrm>
            <a:off x="457200" y="1447800"/>
            <a:ext cx="8382000" cy="3886201"/>
          </a:xfrm>
        </p:spPr>
        <p:txBody>
          <a:bodyPr>
            <a:normAutofit lnSpcReduction="10000"/>
          </a:bodyPr>
          <a:lstStyle/>
          <a:p>
            <a:pPr>
              <a:buClrTx/>
            </a:pPr>
            <a:r>
              <a:rPr lang="en-US" sz="2400" dirty="0" smtClean="0">
                <a:solidFill>
                  <a:schemeClr val="tx1"/>
                </a:solidFill>
              </a:rPr>
              <a:t>National Electronic Disease Surveillance System (NEDSS)</a:t>
            </a:r>
          </a:p>
          <a:p>
            <a:pPr lvl="1">
              <a:buClrTx/>
            </a:pPr>
            <a:r>
              <a:rPr lang="en-US" sz="2000" dirty="0" smtClean="0">
                <a:solidFill>
                  <a:schemeClr val="tx1"/>
                </a:solidFill>
              </a:rPr>
              <a:t>Efficient, interoperable, and integrated surveillance system that facilitates the electronic transfer of appropriate information from clinical information systems in the Healthcare industry to public health departments</a:t>
            </a:r>
          </a:p>
          <a:p>
            <a:pPr lvl="1">
              <a:buClrTx/>
            </a:pPr>
            <a:r>
              <a:rPr lang="en-US" sz="2000" dirty="0" smtClean="0">
                <a:solidFill>
                  <a:schemeClr val="tx1"/>
                </a:solidFill>
              </a:rPr>
              <a:t>A set of criteria developed by CDC that all public health surveillance systems must meet</a:t>
            </a:r>
          </a:p>
          <a:p>
            <a:pPr lvl="1">
              <a:buClrTx/>
            </a:pPr>
            <a:r>
              <a:rPr lang="en-US" sz="2000" dirty="0" smtClean="0">
                <a:solidFill>
                  <a:schemeClr val="tx1"/>
                </a:solidFill>
              </a:rPr>
              <a:t>Used to manage reportable disease surveillance data</a:t>
            </a:r>
          </a:p>
          <a:p>
            <a:pPr lvl="1">
              <a:buClrTx/>
            </a:pPr>
            <a:r>
              <a:rPr lang="en-US" sz="2000" dirty="0" smtClean="0">
                <a:solidFill>
                  <a:schemeClr val="tx1"/>
                </a:solidFill>
              </a:rPr>
              <a:t>Supported by CDC funds</a:t>
            </a:r>
          </a:p>
          <a:p>
            <a:pPr>
              <a:buClrTx/>
            </a:pPr>
            <a:r>
              <a:rPr lang="en-US" sz="2400" dirty="0" smtClean="0">
                <a:solidFill>
                  <a:schemeClr val="tx1"/>
                </a:solidFill>
              </a:rPr>
              <a:t>December 18, 2014 USVI went live with NEDSS</a:t>
            </a:r>
          </a:p>
          <a:p>
            <a:pPr lvl="1">
              <a:buClrTx/>
            </a:pPr>
            <a:r>
              <a:rPr lang="en-US" sz="2000" dirty="0" smtClean="0">
                <a:solidFill>
                  <a:schemeClr val="tx1"/>
                </a:solidFill>
              </a:rPr>
              <a:t>This system now allows us to conduct more accurate surveillance and analysis of notifiable diseases for our territory</a:t>
            </a:r>
          </a:p>
          <a:p>
            <a:pPr lvl="1"/>
            <a:endParaRPr lang="en-US" sz="2000" dirty="0" smtClean="0"/>
          </a:p>
          <a:p>
            <a:pPr>
              <a:spcBef>
                <a:spcPts val="2400"/>
              </a:spcBef>
            </a:pPr>
            <a:endParaRPr lang="en-US" sz="2600" dirty="0" smtClean="0"/>
          </a:p>
        </p:txBody>
      </p:sp>
    </p:spTree>
    <p:extLst>
      <p:ext uri="{BB962C8B-B14F-4D97-AF65-F5344CB8AC3E}">
        <p14:creationId xmlns:p14="http://schemas.microsoft.com/office/powerpoint/2010/main" val="1506970126"/>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quarter" idx="10"/>
          </p:nvPr>
        </p:nvSpPr>
        <p:spPr/>
        <p:txBody>
          <a:bodyPr/>
          <a:lstStyle/>
          <a:p>
            <a:endParaRPr lang="en-US"/>
          </a:p>
        </p:txBody>
      </p:sp>
      <p:pic>
        <p:nvPicPr>
          <p:cNvPr id="5" name="Picture 4"/>
          <p:cNvPicPr>
            <a:picLocks noChangeAspect="1"/>
          </p:cNvPicPr>
          <p:nvPr/>
        </p:nvPicPr>
        <p:blipFill>
          <a:blip r:embed="rId3"/>
          <a:stretch>
            <a:fillRect/>
          </a:stretch>
        </p:blipFill>
        <p:spPr>
          <a:xfrm>
            <a:off x="1972279" y="0"/>
            <a:ext cx="5225154" cy="6855966"/>
          </a:xfrm>
          <a:prstGeom prst="rect">
            <a:avLst/>
          </a:prstGeom>
        </p:spPr>
      </p:pic>
      <p:sp>
        <p:nvSpPr>
          <p:cNvPr id="7" name="Rectangle 6"/>
          <p:cNvSpPr/>
          <p:nvPr/>
        </p:nvSpPr>
        <p:spPr>
          <a:xfrm>
            <a:off x="0" y="0"/>
            <a:ext cx="9144000" cy="6858000"/>
          </a:xfrm>
          <a:prstGeom prst="rect">
            <a:avLst/>
          </a:prstGeom>
          <a:solidFill>
            <a:schemeClr val="bg2">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3"/>
          <a:srcRect l="75" t="662" r="-75" b="87554"/>
          <a:stretch/>
        </p:blipFill>
        <p:spPr>
          <a:xfrm>
            <a:off x="0" y="0"/>
            <a:ext cx="9274634" cy="1433944"/>
          </a:xfrm>
          <a:prstGeom prst="rect">
            <a:avLst/>
          </a:prstGeom>
        </p:spPr>
      </p:pic>
    </p:spTree>
    <p:extLst>
      <p:ext uri="{BB962C8B-B14F-4D97-AF65-F5344CB8AC3E}">
        <p14:creationId xmlns:p14="http://schemas.microsoft.com/office/powerpoint/2010/main" val="38201412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53"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 fill="hold"/>
                                        <p:tgtEl>
                                          <p:spTgt spid="6"/>
                                        </p:tgtEl>
                                        <p:attrNameLst>
                                          <p:attrName>ppt_w</p:attrName>
                                        </p:attrNameLst>
                                      </p:cBhvr>
                                      <p:tavLst>
                                        <p:tav tm="0">
                                          <p:val>
                                            <p:fltVal val="0"/>
                                          </p:val>
                                        </p:tav>
                                        <p:tav tm="100000">
                                          <p:val>
                                            <p:strVal val="#ppt_w"/>
                                          </p:val>
                                        </p:tav>
                                      </p:tavLst>
                                    </p:anim>
                                    <p:anim calcmode="lin" valueType="num">
                                      <p:cBhvr>
                                        <p:cTn id="11" dur="500" fill="hold"/>
                                        <p:tgtEl>
                                          <p:spTgt spid="6"/>
                                        </p:tgtEl>
                                        <p:attrNameLst>
                                          <p:attrName>ppt_h</p:attrName>
                                        </p:attrNameLst>
                                      </p:cBhvr>
                                      <p:tavLst>
                                        <p:tav tm="0">
                                          <p:val>
                                            <p:fltVal val="0"/>
                                          </p:val>
                                        </p:tav>
                                        <p:tav tm="100000">
                                          <p:val>
                                            <p:strVal val="#ppt_h"/>
                                          </p:val>
                                        </p:tav>
                                      </p:tavLst>
                                    </p:anim>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quarter" idx="10"/>
          </p:nvPr>
        </p:nvSpPr>
        <p:spPr/>
        <p:txBody>
          <a:bodyPr/>
          <a:lstStyle/>
          <a:p>
            <a:endParaRPr lang="en-US"/>
          </a:p>
        </p:txBody>
      </p:sp>
      <p:pic>
        <p:nvPicPr>
          <p:cNvPr id="5" name="Picture 4"/>
          <p:cNvPicPr>
            <a:picLocks noChangeAspect="1"/>
          </p:cNvPicPr>
          <p:nvPr/>
        </p:nvPicPr>
        <p:blipFill>
          <a:blip r:embed="rId3"/>
          <a:stretch>
            <a:fillRect/>
          </a:stretch>
        </p:blipFill>
        <p:spPr>
          <a:xfrm>
            <a:off x="1972279" y="0"/>
            <a:ext cx="5225154" cy="6855966"/>
          </a:xfrm>
          <a:prstGeom prst="rect">
            <a:avLst/>
          </a:prstGeom>
        </p:spPr>
      </p:pic>
      <p:sp>
        <p:nvSpPr>
          <p:cNvPr id="7" name="Rectangle 6"/>
          <p:cNvSpPr/>
          <p:nvPr/>
        </p:nvSpPr>
        <p:spPr>
          <a:xfrm>
            <a:off x="0" y="0"/>
            <a:ext cx="9144000" cy="6858000"/>
          </a:xfrm>
          <a:prstGeom prst="rect">
            <a:avLst/>
          </a:prstGeom>
          <a:solidFill>
            <a:schemeClr val="bg2">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3"/>
          <a:srcRect t="32939" b="54936"/>
          <a:stretch/>
        </p:blipFill>
        <p:spPr>
          <a:xfrm>
            <a:off x="0" y="1981199"/>
            <a:ext cx="9274634" cy="1475509"/>
          </a:xfrm>
          <a:prstGeom prst="rect">
            <a:avLst/>
          </a:prstGeom>
        </p:spPr>
      </p:pic>
    </p:spTree>
    <p:extLst>
      <p:ext uri="{BB962C8B-B14F-4D97-AF65-F5344CB8AC3E}">
        <p14:creationId xmlns:p14="http://schemas.microsoft.com/office/powerpoint/2010/main" val="3692597193"/>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quarter" idx="10"/>
          </p:nvPr>
        </p:nvSpPr>
        <p:spPr/>
        <p:txBody>
          <a:bodyPr/>
          <a:lstStyle/>
          <a:p>
            <a:endParaRPr lang="en-US"/>
          </a:p>
        </p:txBody>
      </p:sp>
      <p:pic>
        <p:nvPicPr>
          <p:cNvPr id="5" name="Picture 4"/>
          <p:cNvPicPr>
            <a:picLocks noChangeAspect="1"/>
          </p:cNvPicPr>
          <p:nvPr/>
        </p:nvPicPr>
        <p:blipFill>
          <a:blip r:embed="rId3"/>
          <a:stretch>
            <a:fillRect/>
          </a:stretch>
        </p:blipFill>
        <p:spPr>
          <a:xfrm>
            <a:off x="1972279" y="0"/>
            <a:ext cx="5225154" cy="6855966"/>
          </a:xfrm>
          <a:prstGeom prst="rect">
            <a:avLst/>
          </a:prstGeom>
        </p:spPr>
      </p:pic>
      <p:sp>
        <p:nvSpPr>
          <p:cNvPr id="7" name="Rectangle 6"/>
          <p:cNvSpPr/>
          <p:nvPr/>
        </p:nvSpPr>
        <p:spPr>
          <a:xfrm>
            <a:off x="0" y="0"/>
            <a:ext cx="9144000" cy="6858000"/>
          </a:xfrm>
          <a:prstGeom prst="rect">
            <a:avLst/>
          </a:prstGeom>
          <a:solidFill>
            <a:schemeClr val="bg2">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3"/>
          <a:srcRect l="448" t="45178" r="-448" b="40990"/>
          <a:stretch/>
        </p:blipFill>
        <p:spPr>
          <a:xfrm>
            <a:off x="0" y="2244436"/>
            <a:ext cx="9274634" cy="1683328"/>
          </a:xfrm>
          <a:prstGeom prst="rect">
            <a:avLst/>
          </a:prstGeom>
        </p:spPr>
      </p:pic>
    </p:spTree>
    <p:extLst>
      <p:ext uri="{BB962C8B-B14F-4D97-AF65-F5344CB8AC3E}">
        <p14:creationId xmlns:p14="http://schemas.microsoft.com/office/powerpoint/2010/main" val="4196496110"/>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quarter" idx="10"/>
          </p:nvPr>
        </p:nvSpPr>
        <p:spPr/>
        <p:txBody>
          <a:bodyPr/>
          <a:lstStyle/>
          <a:p>
            <a:endParaRPr lang="en-US"/>
          </a:p>
        </p:txBody>
      </p:sp>
      <p:pic>
        <p:nvPicPr>
          <p:cNvPr id="5" name="Picture 4"/>
          <p:cNvPicPr>
            <a:picLocks noChangeAspect="1"/>
          </p:cNvPicPr>
          <p:nvPr/>
        </p:nvPicPr>
        <p:blipFill>
          <a:blip r:embed="rId3"/>
          <a:stretch>
            <a:fillRect/>
          </a:stretch>
        </p:blipFill>
        <p:spPr>
          <a:xfrm>
            <a:off x="1972279" y="0"/>
            <a:ext cx="5225154" cy="6855966"/>
          </a:xfrm>
          <a:prstGeom prst="rect">
            <a:avLst/>
          </a:prstGeom>
        </p:spPr>
      </p:pic>
      <p:sp>
        <p:nvSpPr>
          <p:cNvPr id="7" name="Rectangle 6"/>
          <p:cNvSpPr/>
          <p:nvPr/>
        </p:nvSpPr>
        <p:spPr>
          <a:xfrm>
            <a:off x="0" y="0"/>
            <a:ext cx="9144000" cy="6858000"/>
          </a:xfrm>
          <a:prstGeom prst="rect">
            <a:avLst/>
          </a:prstGeom>
          <a:solidFill>
            <a:schemeClr val="bg2">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3"/>
          <a:srcRect l="-75" t="59181" r="75" b="32167"/>
          <a:stretch/>
        </p:blipFill>
        <p:spPr>
          <a:xfrm>
            <a:off x="0" y="3671454"/>
            <a:ext cx="9274634" cy="1052946"/>
          </a:xfrm>
          <a:prstGeom prst="rect">
            <a:avLst/>
          </a:prstGeom>
        </p:spPr>
      </p:pic>
    </p:spTree>
    <p:extLst>
      <p:ext uri="{BB962C8B-B14F-4D97-AF65-F5344CB8AC3E}">
        <p14:creationId xmlns:p14="http://schemas.microsoft.com/office/powerpoint/2010/main" val="248684421"/>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quarter" idx="10"/>
          </p:nvPr>
        </p:nvSpPr>
        <p:spPr/>
        <p:txBody>
          <a:bodyPr/>
          <a:lstStyle/>
          <a:p>
            <a:endParaRPr lang="en-US"/>
          </a:p>
        </p:txBody>
      </p:sp>
      <p:pic>
        <p:nvPicPr>
          <p:cNvPr id="5" name="Picture 4"/>
          <p:cNvPicPr>
            <a:picLocks noChangeAspect="1"/>
          </p:cNvPicPr>
          <p:nvPr/>
        </p:nvPicPr>
        <p:blipFill>
          <a:blip r:embed="rId3"/>
          <a:stretch>
            <a:fillRect/>
          </a:stretch>
        </p:blipFill>
        <p:spPr>
          <a:xfrm>
            <a:off x="1972279" y="0"/>
            <a:ext cx="5225154" cy="6855966"/>
          </a:xfrm>
          <a:prstGeom prst="rect">
            <a:avLst/>
          </a:prstGeom>
        </p:spPr>
      </p:pic>
      <p:sp>
        <p:nvSpPr>
          <p:cNvPr id="7" name="Rectangle 6"/>
          <p:cNvSpPr/>
          <p:nvPr/>
        </p:nvSpPr>
        <p:spPr>
          <a:xfrm>
            <a:off x="0" y="0"/>
            <a:ext cx="9144000" cy="6858000"/>
          </a:xfrm>
          <a:prstGeom prst="rect">
            <a:avLst/>
          </a:prstGeom>
          <a:solidFill>
            <a:schemeClr val="bg2">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3"/>
          <a:srcRect l="2465" t="67833" r="66837" b="22718"/>
          <a:stretch/>
        </p:blipFill>
        <p:spPr>
          <a:xfrm>
            <a:off x="1080655" y="4357254"/>
            <a:ext cx="2847109" cy="1149928"/>
          </a:xfrm>
          <a:prstGeom prst="rect">
            <a:avLst/>
          </a:prstGeom>
        </p:spPr>
      </p:pic>
    </p:spTree>
    <p:extLst>
      <p:ext uri="{BB962C8B-B14F-4D97-AF65-F5344CB8AC3E}">
        <p14:creationId xmlns:p14="http://schemas.microsoft.com/office/powerpoint/2010/main" val="4041655863"/>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quarter" idx="10"/>
          </p:nvPr>
        </p:nvSpPr>
        <p:spPr/>
        <p:txBody>
          <a:bodyPr/>
          <a:lstStyle/>
          <a:p>
            <a:endParaRPr lang="en-US"/>
          </a:p>
        </p:txBody>
      </p:sp>
      <p:pic>
        <p:nvPicPr>
          <p:cNvPr id="5" name="Picture 4"/>
          <p:cNvPicPr>
            <a:picLocks noChangeAspect="1"/>
          </p:cNvPicPr>
          <p:nvPr/>
        </p:nvPicPr>
        <p:blipFill>
          <a:blip r:embed="rId3"/>
          <a:stretch>
            <a:fillRect/>
          </a:stretch>
        </p:blipFill>
        <p:spPr>
          <a:xfrm>
            <a:off x="1972279" y="0"/>
            <a:ext cx="5225154" cy="6855966"/>
          </a:xfrm>
          <a:prstGeom prst="rect">
            <a:avLst/>
          </a:prstGeom>
        </p:spPr>
      </p:pic>
      <p:sp>
        <p:nvSpPr>
          <p:cNvPr id="7" name="Rectangle 6"/>
          <p:cNvSpPr/>
          <p:nvPr/>
        </p:nvSpPr>
        <p:spPr>
          <a:xfrm>
            <a:off x="0" y="0"/>
            <a:ext cx="9144000" cy="6858000"/>
          </a:xfrm>
          <a:prstGeom prst="rect">
            <a:avLst/>
          </a:prstGeom>
          <a:solidFill>
            <a:schemeClr val="bg2">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3"/>
          <a:srcRect l="-1" t="85308" r="137" b="6040"/>
          <a:stretch/>
        </p:blipFill>
        <p:spPr>
          <a:xfrm>
            <a:off x="-55419" y="5548745"/>
            <a:ext cx="9261764" cy="1052946"/>
          </a:xfrm>
          <a:prstGeom prst="rect">
            <a:avLst/>
          </a:prstGeom>
        </p:spPr>
      </p:pic>
    </p:spTree>
    <p:extLst>
      <p:ext uri="{BB962C8B-B14F-4D97-AF65-F5344CB8AC3E}">
        <p14:creationId xmlns:p14="http://schemas.microsoft.com/office/powerpoint/2010/main" val="2739309370"/>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quarter" idx="10"/>
          </p:nvPr>
        </p:nvSpPr>
        <p:spPr/>
        <p:txBody>
          <a:bodyPr/>
          <a:lstStyle/>
          <a:p>
            <a:endParaRPr lang="en-US"/>
          </a:p>
        </p:txBody>
      </p:sp>
      <p:pic>
        <p:nvPicPr>
          <p:cNvPr id="5" name="Picture 4"/>
          <p:cNvPicPr>
            <a:picLocks noChangeAspect="1"/>
          </p:cNvPicPr>
          <p:nvPr/>
        </p:nvPicPr>
        <p:blipFill>
          <a:blip r:embed="rId3"/>
          <a:stretch>
            <a:fillRect/>
          </a:stretch>
        </p:blipFill>
        <p:spPr>
          <a:xfrm>
            <a:off x="1958694" y="0"/>
            <a:ext cx="5211033" cy="6868020"/>
          </a:xfrm>
          <a:prstGeom prst="rect">
            <a:avLst/>
          </a:prstGeom>
        </p:spPr>
      </p:pic>
    </p:spTree>
    <p:extLst>
      <p:ext uri="{BB962C8B-B14F-4D97-AF65-F5344CB8AC3E}">
        <p14:creationId xmlns:p14="http://schemas.microsoft.com/office/powerpoint/2010/main" val="2293584449"/>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55637"/>
            <a:ext cx="8610600" cy="639763"/>
          </a:xfrm>
        </p:spPr>
        <p:txBody>
          <a:bodyPr/>
          <a:lstStyle/>
          <a:p>
            <a:r>
              <a:rPr lang="en-US" sz="3600" dirty="0" smtClean="0">
                <a:solidFill>
                  <a:schemeClr val="tx1"/>
                </a:solidFill>
              </a:rPr>
              <a:t>Types of Surveillance in USVI</a:t>
            </a:r>
            <a:endParaRPr lang="en-US" sz="3600" dirty="0">
              <a:solidFill>
                <a:schemeClr val="tx1"/>
              </a:solidFill>
            </a:endParaRPr>
          </a:p>
        </p:txBody>
      </p:sp>
      <p:sp>
        <p:nvSpPr>
          <p:cNvPr id="3" name="Content Placeholder 2"/>
          <p:cNvSpPr>
            <a:spLocks noGrp="1"/>
          </p:cNvSpPr>
          <p:nvPr>
            <p:ph idx="1"/>
          </p:nvPr>
        </p:nvSpPr>
        <p:spPr>
          <a:xfrm>
            <a:off x="457200" y="1981199"/>
            <a:ext cx="8382000" cy="3886201"/>
          </a:xfrm>
        </p:spPr>
        <p:txBody>
          <a:bodyPr>
            <a:normAutofit/>
          </a:bodyPr>
          <a:lstStyle/>
          <a:p>
            <a:pPr>
              <a:buClrTx/>
            </a:pPr>
            <a:r>
              <a:rPr lang="en-US" sz="2400" dirty="0" smtClean="0">
                <a:solidFill>
                  <a:schemeClr val="tx1"/>
                </a:solidFill>
              </a:rPr>
              <a:t>Reportable diseases</a:t>
            </a:r>
            <a:endParaRPr lang="en-US" sz="2400" dirty="0">
              <a:solidFill>
                <a:schemeClr val="tx1"/>
              </a:solidFill>
            </a:endParaRPr>
          </a:p>
          <a:p>
            <a:pPr>
              <a:buClrTx/>
            </a:pPr>
            <a:r>
              <a:rPr lang="en-US" sz="2400" dirty="0">
                <a:solidFill>
                  <a:schemeClr val="tx1"/>
                </a:solidFill>
              </a:rPr>
              <a:t>V</a:t>
            </a:r>
            <a:r>
              <a:rPr lang="en-US" sz="2400" dirty="0" smtClean="0">
                <a:solidFill>
                  <a:schemeClr val="tx1"/>
                </a:solidFill>
              </a:rPr>
              <a:t>ital Statistics</a:t>
            </a:r>
          </a:p>
          <a:p>
            <a:pPr>
              <a:buClrTx/>
            </a:pPr>
            <a:r>
              <a:rPr lang="en-US" sz="2400" dirty="0" smtClean="0">
                <a:solidFill>
                  <a:schemeClr val="tx1"/>
                </a:solidFill>
              </a:rPr>
              <a:t>Survey Data </a:t>
            </a:r>
            <a:endParaRPr lang="en-US" sz="2400" dirty="0">
              <a:solidFill>
                <a:schemeClr val="tx1"/>
              </a:solidFill>
            </a:endParaRPr>
          </a:p>
          <a:p>
            <a:pPr lvl="1">
              <a:buClrTx/>
              <a:buFont typeface="Wingdings" panose="05000000000000000000" pitchFamily="2" charset="2"/>
              <a:buChar char="q"/>
            </a:pPr>
            <a:r>
              <a:rPr lang="en-US" dirty="0" smtClean="0">
                <a:solidFill>
                  <a:schemeClr val="tx1"/>
                </a:solidFill>
              </a:rPr>
              <a:t>BRFSS</a:t>
            </a:r>
          </a:p>
          <a:p>
            <a:pPr>
              <a:buClrTx/>
            </a:pPr>
            <a:r>
              <a:rPr lang="en-US" sz="2400" dirty="0" smtClean="0">
                <a:solidFill>
                  <a:schemeClr val="tx1"/>
                </a:solidFill>
              </a:rPr>
              <a:t>National Registries </a:t>
            </a:r>
          </a:p>
          <a:p>
            <a:pPr lvl="1">
              <a:buClrTx/>
              <a:buFont typeface="Wingdings" panose="05000000000000000000" pitchFamily="2" charset="2"/>
              <a:buChar char="q"/>
            </a:pPr>
            <a:r>
              <a:rPr lang="en-US" dirty="0" smtClean="0">
                <a:solidFill>
                  <a:schemeClr val="tx1"/>
                </a:solidFill>
              </a:rPr>
              <a:t>Cancer registry</a:t>
            </a:r>
          </a:p>
          <a:p>
            <a:pPr>
              <a:buClrTx/>
            </a:pPr>
            <a:r>
              <a:rPr lang="en-US" sz="2400" dirty="0" smtClean="0">
                <a:solidFill>
                  <a:schemeClr val="tx1"/>
                </a:solidFill>
              </a:rPr>
              <a:t>Others </a:t>
            </a:r>
          </a:p>
          <a:p>
            <a:pPr lvl="1">
              <a:buClrTx/>
              <a:buFont typeface="Wingdings" panose="05000000000000000000" pitchFamily="2" charset="2"/>
              <a:buChar char="q"/>
            </a:pPr>
            <a:r>
              <a:rPr lang="en-US" dirty="0" smtClean="0">
                <a:solidFill>
                  <a:schemeClr val="tx1"/>
                </a:solidFill>
              </a:rPr>
              <a:t>Performance Management and Quality Improvement (PMQI), chart reviews, insurance data</a:t>
            </a:r>
          </a:p>
          <a:p>
            <a:pPr marL="457200" lvl="1" indent="0">
              <a:buNone/>
            </a:pPr>
            <a:endParaRPr lang="en-US" dirty="0" smtClean="0"/>
          </a:p>
        </p:txBody>
      </p:sp>
    </p:spTree>
    <p:extLst>
      <p:ext uri="{BB962C8B-B14F-4D97-AF65-F5344CB8AC3E}">
        <p14:creationId xmlns:p14="http://schemas.microsoft.com/office/powerpoint/2010/main" val="1998083400"/>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5637"/>
            <a:ext cx="8229600" cy="639763"/>
          </a:xfrm>
        </p:spPr>
        <p:txBody>
          <a:bodyPr/>
          <a:lstStyle/>
          <a:p>
            <a:r>
              <a:rPr lang="en-US" sz="3600" dirty="0" smtClean="0">
                <a:solidFill>
                  <a:schemeClr val="tx1"/>
                </a:solidFill>
              </a:rPr>
              <a:t>BRFSS</a:t>
            </a:r>
            <a:endParaRPr lang="en-US" sz="3600" dirty="0">
              <a:solidFill>
                <a:schemeClr val="tx1"/>
              </a:solidFill>
            </a:endParaRPr>
          </a:p>
        </p:txBody>
      </p:sp>
      <p:sp>
        <p:nvSpPr>
          <p:cNvPr id="3" name="Content Placeholder 2"/>
          <p:cNvSpPr>
            <a:spLocks noGrp="1"/>
          </p:cNvSpPr>
          <p:nvPr>
            <p:ph idx="1"/>
          </p:nvPr>
        </p:nvSpPr>
        <p:spPr>
          <a:xfrm>
            <a:off x="381000" y="1524000"/>
            <a:ext cx="8382000" cy="3886201"/>
          </a:xfrm>
        </p:spPr>
        <p:txBody>
          <a:bodyPr>
            <a:normAutofit lnSpcReduction="10000"/>
          </a:bodyPr>
          <a:lstStyle/>
          <a:p>
            <a:pPr>
              <a:buClrTx/>
            </a:pPr>
            <a:r>
              <a:rPr lang="en-US" sz="2400" dirty="0" smtClean="0">
                <a:solidFill>
                  <a:schemeClr val="tx1"/>
                </a:solidFill>
              </a:rPr>
              <a:t>The Behavioral Risk Factor Surveillance System (BRFSS) is the world’s largest, on-going telephone health survey system.</a:t>
            </a:r>
          </a:p>
          <a:p>
            <a:pPr>
              <a:buClrTx/>
            </a:pPr>
            <a:endParaRPr lang="en-US" sz="2400" dirty="0">
              <a:solidFill>
                <a:schemeClr val="tx1"/>
              </a:solidFill>
            </a:endParaRPr>
          </a:p>
          <a:p>
            <a:pPr lvl="1">
              <a:buClrTx/>
            </a:pPr>
            <a:r>
              <a:rPr lang="en-US" sz="2000" dirty="0" smtClean="0">
                <a:solidFill>
                  <a:schemeClr val="tx1"/>
                </a:solidFill>
              </a:rPr>
              <a:t>Random digit telephone surveys on non-institutionalized adults’ health behavior and use of prevention services</a:t>
            </a:r>
          </a:p>
          <a:p>
            <a:pPr lvl="1">
              <a:buClrTx/>
            </a:pPr>
            <a:endParaRPr lang="en-US" sz="2000" dirty="0" smtClean="0">
              <a:solidFill>
                <a:schemeClr val="tx1"/>
              </a:solidFill>
            </a:endParaRPr>
          </a:p>
          <a:p>
            <a:pPr lvl="1">
              <a:buClrTx/>
            </a:pPr>
            <a:r>
              <a:rPr lang="en-US" sz="2000" dirty="0" smtClean="0">
                <a:solidFill>
                  <a:schemeClr val="tx1"/>
                </a:solidFill>
              </a:rPr>
              <a:t>Height, weight, physical activity, smoking, alcohol use, seatbelt use, cholesterol screening, mammography, etc. </a:t>
            </a:r>
          </a:p>
          <a:p>
            <a:pPr lvl="1">
              <a:buClrTx/>
            </a:pPr>
            <a:endParaRPr lang="en-US" sz="2000" dirty="0" smtClean="0">
              <a:solidFill>
                <a:schemeClr val="tx1"/>
              </a:solidFill>
            </a:endParaRPr>
          </a:p>
          <a:p>
            <a:pPr lvl="1">
              <a:buClrTx/>
            </a:pPr>
            <a:r>
              <a:rPr lang="en-US" sz="2000" dirty="0" smtClean="0">
                <a:solidFill>
                  <a:schemeClr val="tx1"/>
                </a:solidFill>
              </a:rPr>
              <a:t>Done in most states and territories</a:t>
            </a:r>
            <a:endParaRPr lang="en-US" sz="2000" dirty="0">
              <a:solidFill>
                <a:schemeClr val="tx1"/>
              </a:solidFill>
            </a:endParaRPr>
          </a:p>
          <a:p>
            <a:pPr lvl="1">
              <a:buClrTx/>
            </a:pPr>
            <a:endParaRPr lang="en-US" sz="2000" dirty="0" smtClean="0">
              <a:solidFill>
                <a:schemeClr val="tx1"/>
              </a:solidFill>
            </a:endParaRPr>
          </a:p>
          <a:p>
            <a:pPr lvl="1">
              <a:buClrTx/>
            </a:pPr>
            <a:r>
              <a:rPr lang="en-US" sz="2000" dirty="0" smtClean="0">
                <a:solidFill>
                  <a:schemeClr val="tx1"/>
                </a:solidFill>
              </a:rPr>
              <a:t>CDC program</a:t>
            </a:r>
          </a:p>
        </p:txBody>
      </p:sp>
    </p:spTree>
    <p:extLst>
      <p:ext uri="{BB962C8B-B14F-4D97-AF65-F5344CB8AC3E}">
        <p14:creationId xmlns:p14="http://schemas.microsoft.com/office/powerpoint/2010/main" val="1230677631"/>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5637"/>
            <a:ext cx="8229600" cy="639763"/>
          </a:xfrm>
        </p:spPr>
        <p:txBody>
          <a:bodyPr>
            <a:normAutofit/>
          </a:bodyPr>
          <a:lstStyle/>
          <a:p>
            <a:r>
              <a:rPr lang="en-US" sz="3600" dirty="0" smtClean="0">
                <a:solidFill>
                  <a:schemeClr val="tx1"/>
                </a:solidFill>
              </a:rPr>
              <a:t>What is Public Health Surveillance?</a:t>
            </a:r>
            <a:endParaRPr lang="en-US" sz="3600" dirty="0">
              <a:solidFill>
                <a:schemeClr val="tx1"/>
              </a:solidFill>
            </a:endParaRPr>
          </a:p>
        </p:txBody>
      </p:sp>
      <p:sp>
        <p:nvSpPr>
          <p:cNvPr id="3" name="Content Placeholder 2"/>
          <p:cNvSpPr>
            <a:spLocks noGrp="1"/>
          </p:cNvSpPr>
          <p:nvPr>
            <p:ph idx="1"/>
          </p:nvPr>
        </p:nvSpPr>
        <p:spPr>
          <a:xfrm>
            <a:off x="381000" y="1981199"/>
            <a:ext cx="8382000" cy="3886201"/>
          </a:xfrm>
        </p:spPr>
        <p:txBody>
          <a:bodyPr/>
          <a:lstStyle/>
          <a:p>
            <a:pPr>
              <a:buClrTx/>
            </a:pPr>
            <a:r>
              <a:rPr lang="en-US" sz="2400" dirty="0" smtClean="0">
                <a:solidFill>
                  <a:schemeClr val="tx1"/>
                </a:solidFill>
              </a:rPr>
              <a:t>Ongoing, systematic collection, analysis, and interpretation of health-related data and dissemination for use in the planning, implementation, and evaluation of public health practice</a:t>
            </a:r>
          </a:p>
          <a:p>
            <a:endParaRPr lang="en-US" sz="2400" dirty="0"/>
          </a:p>
          <a:p>
            <a:pPr>
              <a:spcBef>
                <a:spcPts val="2400"/>
              </a:spcBef>
            </a:pPr>
            <a:endParaRPr lang="en-US" sz="2600" dirty="0" smtClean="0"/>
          </a:p>
        </p:txBody>
      </p:sp>
    </p:spTree>
    <p:extLst>
      <p:ext uri="{BB962C8B-B14F-4D97-AF65-F5344CB8AC3E}">
        <p14:creationId xmlns:p14="http://schemas.microsoft.com/office/powerpoint/2010/main" val="3539508421"/>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5637"/>
            <a:ext cx="8229600" cy="639763"/>
          </a:xfrm>
        </p:spPr>
        <p:txBody>
          <a:bodyPr/>
          <a:lstStyle/>
          <a:p>
            <a:r>
              <a:rPr lang="en-US" sz="3600" dirty="0" smtClean="0">
                <a:solidFill>
                  <a:schemeClr val="tx1"/>
                </a:solidFill>
              </a:rPr>
              <a:t>BRFSS</a:t>
            </a:r>
            <a:endParaRPr lang="en-US" sz="3600" dirty="0">
              <a:solidFill>
                <a:schemeClr val="tx1"/>
              </a:solidFill>
            </a:endParaRPr>
          </a:p>
        </p:txBody>
      </p:sp>
      <p:sp>
        <p:nvSpPr>
          <p:cNvPr id="3" name="Content Placeholder 2"/>
          <p:cNvSpPr>
            <a:spLocks noGrp="1"/>
          </p:cNvSpPr>
          <p:nvPr>
            <p:ph idx="1"/>
          </p:nvPr>
        </p:nvSpPr>
        <p:spPr>
          <a:xfrm>
            <a:off x="381000" y="1524000"/>
            <a:ext cx="8382000" cy="3886201"/>
          </a:xfrm>
        </p:spPr>
        <p:txBody>
          <a:bodyPr>
            <a:normAutofit fontScale="92500" lnSpcReduction="10000"/>
          </a:bodyPr>
          <a:lstStyle/>
          <a:p>
            <a:pPr>
              <a:buClrTx/>
            </a:pPr>
            <a:r>
              <a:rPr lang="en-US" dirty="0" smtClean="0">
                <a:solidFill>
                  <a:schemeClr val="tx1"/>
                </a:solidFill>
              </a:rPr>
              <a:t>Cardiovascular Questions</a:t>
            </a:r>
            <a:r>
              <a:rPr lang="en-US" sz="2400" dirty="0" smtClean="0">
                <a:solidFill>
                  <a:schemeClr val="tx1"/>
                </a:solidFill>
              </a:rPr>
              <a:t>	</a:t>
            </a:r>
          </a:p>
          <a:p>
            <a:pPr lvl="1">
              <a:buClrTx/>
            </a:pPr>
            <a:r>
              <a:rPr lang="en-US" sz="2000" dirty="0" smtClean="0">
                <a:solidFill>
                  <a:schemeClr val="tx1"/>
                </a:solidFill>
              </a:rPr>
              <a:t>Have you ever been told by a doctor, nurse, or health professional that you have high blood pressure?</a:t>
            </a:r>
          </a:p>
          <a:p>
            <a:pPr lvl="1">
              <a:buClrTx/>
            </a:pPr>
            <a:r>
              <a:rPr lang="en-US" sz="2000" dirty="0" smtClean="0">
                <a:solidFill>
                  <a:schemeClr val="tx1"/>
                </a:solidFill>
              </a:rPr>
              <a:t>Had cholesterol checked and told high by doctor, nurse, or other health professional?</a:t>
            </a:r>
          </a:p>
          <a:p>
            <a:pPr lvl="1">
              <a:buClrTx/>
            </a:pPr>
            <a:r>
              <a:rPr lang="en-US" sz="2000" dirty="0" smtClean="0">
                <a:solidFill>
                  <a:schemeClr val="tx1"/>
                </a:solidFill>
              </a:rPr>
              <a:t>Has a doctor, nurse, or other health professional ever told you that you had any of the following? A heart attack, also called a myocardial infarction?</a:t>
            </a:r>
          </a:p>
          <a:p>
            <a:pPr lvl="1">
              <a:buClrTx/>
            </a:pPr>
            <a:r>
              <a:rPr lang="en-US" sz="2000" dirty="0" smtClean="0">
                <a:solidFill>
                  <a:schemeClr val="tx1"/>
                </a:solidFill>
              </a:rPr>
              <a:t>Has a doctor, nurse or other health professional ever told you that you had any of the following…Angina or coronary heart disease</a:t>
            </a:r>
          </a:p>
          <a:p>
            <a:pPr lvl="1">
              <a:buClrTx/>
            </a:pPr>
            <a:endParaRPr lang="en-US" sz="2000" dirty="0" smtClean="0">
              <a:solidFill>
                <a:schemeClr val="tx1"/>
              </a:solidFill>
            </a:endParaRPr>
          </a:p>
          <a:p>
            <a:pPr>
              <a:buClrTx/>
            </a:pPr>
            <a:r>
              <a:rPr lang="en-US" sz="2800" dirty="0" smtClean="0">
                <a:solidFill>
                  <a:schemeClr val="tx1"/>
                </a:solidFill>
              </a:rPr>
              <a:t>Underlying risk factors</a:t>
            </a:r>
          </a:p>
          <a:p>
            <a:pPr lvl="1">
              <a:buClrTx/>
            </a:pPr>
            <a:r>
              <a:rPr lang="en-US" dirty="0" smtClean="0">
                <a:solidFill>
                  <a:schemeClr val="tx1"/>
                </a:solidFill>
              </a:rPr>
              <a:t>Physical activities</a:t>
            </a:r>
            <a:r>
              <a:rPr lang="en-US" sz="2400" dirty="0" smtClean="0">
                <a:solidFill>
                  <a:schemeClr val="tx1"/>
                </a:solidFill>
              </a:rPr>
              <a:t>, nutrition, smoking, diabetes, etc.</a:t>
            </a:r>
          </a:p>
          <a:p>
            <a:endParaRPr lang="en-US" sz="2000" dirty="0" smtClean="0"/>
          </a:p>
        </p:txBody>
      </p:sp>
    </p:spTree>
    <p:extLst>
      <p:ext uri="{BB962C8B-B14F-4D97-AF65-F5344CB8AC3E}">
        <p14:creationId xmlns:p14="http://schemas.microsoft.com/office/powerpoint/2010/main" val="4154696836"/>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4500"/>
            <a:ext cx="8534400" cy="927100"/>
          </a:xfrm>
        </p:spPr>
        <p:txBody>
          <a:bodyPr>
            <a:normAutofit/>
          </a:bodyPr>
          <a:lstStyle/>
          <a:p>
            <a:r>
              <a:rPr lang="en-US" dirty="0" smtClean="0"/>
              <a:t>Steps of an Outbreak Investigation</a:t>
            </a:r>
            <a:endParaRPr lang="en-US" dirty="0"/>
          </a:p>
        </p:txBody>
      </p:sp>
      <p:sp>
        <p:nvSpPr>
          <p:cNvPr id="3" name="Content Placeholder 2"/>
          <p:cNvSpPr>
            <a:spLocks noGrp="1"/>
          </p:cNvSpPr>
          <p:nvPr>
            <p:ph sz="half" idx="1"/>
          </p:nvPr>
        </p:nvSpPr>
        <p:spPr>
          <a:xfrm>
            <a:off x="457200" y="1371600"/>
            <a:ext cx="4038600" cy="5105400"/>
          </a:xfrm>
        </p:spPr>
        <p:txBody>
          <a:bodyPr>
            <a:normAutofit/>
          </a:bodyPr>
          <a:lstStyle/>
          <a:p>
            <a:pPr marL="514350" indent="-514350">
              <a:buFont typeface="+mj-lt"/>
              <a:buAutoNum type="arabicPeriod"/>
            </a:pPr>
            <a:r>
              <a:rPr lang="en-US" dirty="0" smtClean="0"/>
              <a:t>Establish the existence of an outbreak or new disease </a:t>
            </a:r>
          </a:p>
          <a:p>
            <a:pPr marL="514350" indent="-514350">
              <a:buFont typeface="+mj-lt"/>
              <a:buAutoNum type="arabicPeriod"/>
            </a:pPr>
            <a:r>
              <a:rPr lang="en-US" dirty="0" smtClean="0"/>
              <a:t>Verify the diagnosis </a:t>
            </a:r>
          </a:p>
          <a:p>
            <a:pPr marL="514350" indent="-514350">
              <a:buFont typeface="+mj-lt"/>
              <a:buAutoNum type="arabicPeriod"/>
            </a:pPr>
            <a:r>
              <a:rPr lang="en-US" dirty="0" smtClean="0"/>
              <a:t>Define and identify cases </a:t>
            </a:r>
          </a:p>
          <a:p>
            <a:pPr marL="514350" indent="-514350">
              <a:buFont typeface="+mj-lt"/>
              <a:buAutoNum type="arabicPeriod"/>
            </a:pPr>
            <a:r>
              <a:rPr lang="en-US" dirty="0" smtClean="0"/>
              <a:t>Describe and orient the data: time, place, and person </a:t>
            </a:r>
          </a:p>
          <a:p>
            <a:pPr marL="514350" indent="-514350">
              <a:buFont typeface="+mj-lt"/>
              <a:buAutoNum type="arabicPeriod"/>
            </a:pPr>
            <a:endParaRPr lang="en-US" sz="2400" dirty="0"/>
          </a:p>
        </p:txBody>
      </p:sp>
      <p:sp>
        <p:nvSpPr>
          <p:cNvPr id="4" name="Content Placeholder 3"/>
          <p:cNvSpPr>
            <a:spLocks noGrp="1"/>
          </p:cNvSpPr>
          <p:nvPr>
            <p:ph sz="half" idx="2"/>
          </p:nvPr>
        </p:nvSpPr>
        <p:spPr>
          <a:xfrm>
            <a:off x="4648200" y="1295400"/>
            <a:ext cx="4038600" cy="5257800"/>
          </a:xfrm>
        </p:spPr>
        <p:txBody>
          <a:bodyPr>
            <a:normAutofit/>
          </a:bodyPr>
          <a:lstStyle/>
          <a:p>
            <a:pPr marL="457200" indent="-457200">
              <a:buFont typeface="+mj-lt"/>
              <a:buAutoNum type="arabicPeriod" startAt="6"/>
            </a:pPr>
            <a:r>
              <a:rPr lang="en-US" dirty="0" smtClean="0"/>
              <a:t>Develop hypotheses </a:t>
            </a:r>
          </a:p>
          <a:p>
            <a:pPr marL="457200" indent="-457200">
              <a:buFont typeface="+mj-lt"/>
              <a:buAutoNum type="arabicPeriod" startAt="6"/>
            </a:pPr>
            <a:r>
              <a:rPr lang="en-US" dirty="0" smtClean="0"/>
              <a:t>Evaluate hypotheses </a:t>
            </a:r>
          </a:p>
          <a:p>
            <a:pPr marL="457200" indent="-457200">
              <a:buFont typeface="+mj-lt"/>
              <a:buAutoNum type="arabicPeriod" startAt="6"/>
            </a:pPr>
            <a:r>
              <a:rPr lang="en-US" dirty="0" smtClean="0"/>
              <a:t>Refine hypotheses and carry out additional studies </a:t>
            </a:r>
          </a:p>
          <a:p>
            <a:pPr marL="457200" indent="-457200">
              <a:buFont typeface="+mj-lt"/>
              <a:buAutoNum type="arabicPeriod" startAt="6"/>
            </a:pPr>
            <a:r>
              <a:rPr lang="en-US" dirty="0" smtClean="0"/>
              <a:t>Implement control and prevention measures </a:t>
            </a:r>
          </a:p>
          <a:p>
            <a:pPr marL="457200" indent="-457200">
              <a:buFont typeface="+mj-lt"/>
              <a:buAutoNum type="arabicPeriod" startAt="6"/>
            </a:pPr>
            <a:r>
              <a:rPr lang="en-US" dirty="0" smtClean="0"/>
              <a:t> Communicate findings </a:t>
            </a:r>
          </a:p>
          <a:p>
            <a:pPr marL="457200" indent="-457200">
              <a:buNone/>
            </a:pPr>
            <a:endParaRPr lang="en-US" dirty="0"/>
          </a:p>
        </p:txBody>
      </p:sp>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4562"/>
          </a:xfrm>
        </p:spPr>
        <p:txBody>
          <a:bodyPr>
            <a:normAutofit/>
          </a:bodyPr>
          <a:lstStyle/>
          <a:p>
            <a:r>
              <a:rPr lang="en-US" sz="4000" dirty="0" smtClean="0"/>
              <a:t>Risk of Emerging Disease</a:t>
            </a:r>
            <a:endParaRPr lang="en-US" sz="4000" dirty="0"/>
          </a:p>
        </p:txBody>
      </p:sp>
      <p:sp>
        <p:nvSpPr>
          <p:cNvPr id="3" name="Content Placeholder 2"/>
          <p:cNvSpPr>
            <a:spLocks noGrp="1"/>
          </p:cNvSpPr>
          <p:nvPr>
            <p:ph idx="1"/>
          </p:nvPr>
        </p:nvSpPr>
        <p:spPr>
          <a:xfrm>
            <a:off x="457200" y="1066800"/>
            <a:ext cx="8229600" cy="5638800"/>
          </a:xfrm>
        </p:spPr>
        <p:txBody>
          <a:bodyPr>
            <a:normAutofit fontScale="62500" lnSpcReduction="20000"/>
          </a:bodyPr>
          <a:lstStyle/>
          <a:p>
            <a:r>
              <a:rPr lang="en-US" sz="4571" dirty="0" smtClean="0"/>
              <a:t>Highly resistant pathogens in health-care settings</a:t>
            </a:r>
          </a:p>
          <a:p>
            <a:pPr lvl="1"/>
            <a:r>
              <a:rPr lang="en-US" sz="4000" dirty="0" smtClean="0"/>
              <a:t>Multi drug resistant (MDR) Salmonella</a:t>
            </a:r>
          </a:p>
          <a:p>
            <a:pPr lvl="1"/>
            <a:r>
              <a:rPr lang="en-US" sz="4000" dirty="0" smtClean="0"/>
              <a:t>MDR and Extensive Drug Resistance (XDR) TB</a:t>
            </a:r>
          </a:p>
          <a:p>
            <a:pPr lvl="1"/>
            <a:r>
              <a:rPr lang="en-US" sz="4000" dirty="0" smtClean="0"/>
              <a:t>MDR Pseudomonas</a:t>
            </a:r>
          </a:p>
          <a:p>
            <a:pPr lvl="1"/>
            <a:r>
              <a:rPr lang="en-US" sz="4000" dirty="0" smtClean="0"/>
              <a:t>MRSA</a:t>
            </a:r>
          </a:p>
          <a:p>
            <a:pPr lvl="1"/>
            <a:r>
              <a:rPr lang="en-US" sz="4000" dirty="0" smtClean="0"/>
              <a:t>Clostridium difficile</a:t>
            </a:r>
          </a:p>
          <a:p>
            <a:pPr lvl="1"/>
            <a:r>
              <a:rPr lang="en-US" sz="4000" dirty="0" smtClean="0"/>
              <a:t>Drug resistant N. gonorrhea</a:t>
            </a:r>
          </a:p>
          <a:p>
            <a:pPr lvl="1"/>
            <a:r>
              <a:rPr lang="en-US" sz="4000" dirty="0" smtClean="0"/>
              <a:t>Carbapenem resistant enterobacteria (CRE)</a:t>
            </a:r>
          </a:p>
          <a:p>
            <a:pPr lvl="2"/>
            <a:r>
              <a:rPr lang="en-US" sz="4364" dirty="0" smtClean="0"/>
              <a:t>E. coli</a:t>
            </a:r>
          </a:p>
          <a:p>
            <a:pPr lvl="2"/>
            <a:r>
              <a:rPr lang="en-US" sz="4364" dirty="0" smtClean="0"/>
              <a:t>Kleibsiella</a:t>
            </a:r>
          </a:p>
          <a:p>
            <a:pPr lvl="1"/>
            <a:r>
              <a:rPr lang="en-US" sz="4480" dirty="0" smtClean="0"/>
              <a:t>One in 20 hospitalized patients in the United States is infected during their health care.</a:t>
            </a:r>
          </a:p>
          <a:p>
            <a:r>
              <a:rPr lang="en-US" sz="4364" dirty="0" smtClean="0"/>
              <a:t>Killer microbes that jump from animals to humans</a:t>
            </a:r>
          </a:p>
          <a:p>
            <a:r>
              <a:rPr lang="en-US" sz="4364" dirty="0" smtClean="0"/>
              <a:t>New deadly pathogens</a:t>
            </a:r>
          </a:p>
          <a:p>
            <a:r>
              <a:rPr lang="en-US" sz="4364" dirty="0" smtClean="0"/>
              <a:t>Viruses that have not previously occurred here, brought in by travelers (Chikungunya, Zika)</a:t>
            </a:r>
            <a:endParaRPr lang="en-US" sz="4364"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Establish the Outbreak</a:t>
            </a:r>
            <a:endParaRPr lang="en-US" dirty="0"/>
          </a:p>
        </p:txBody>
      </p:sp>
      <p:sp>
        <p:nvSpPr>
          <p:cNvPr id="3" name="Content Placeholder 2"/>
          <p:cNvSpPr>
            <a:spLocks noGrp="1"/>
          </p:cNvSpPr>
          <p:nvPr>
            <p:ph idx="1"/>
          </p:nvPr>
        </p:nvSpPr>
        <p:spPr/>
        <p:txBody>
          <a:bodyPr/>
          <a:lstStyle/>
          <a:p>
            <a:r>
              <a:rPr lang="en-US" dirty="0" smtClean="0"/>
              <a:t>Are there more cases than would be expected?</a:t>
            </a:r>
          </a:p>
          <a:p>
            <a:r>
              <a:rPr lang="en-US" dirty="0" smtClean="0"/>
              <a:t>What is the incidence:</a:t>
            </a:r>
          </a:p>
          <a:p>
            <a:pPr lvl="1"/>
            <a:r>
              <a:rPr lang="en-US" dirty="0" smtClean="0"/>
              <a:t>in the area </a:t>
            </a:r>
          </a:p>
          <a:p>
            <a:pPr lvl="1"/>
            <a:r>
              <a:rPr lang="en-US" dirty="0" smtClean="0"/>
              <a:t>at this time </a:t>
            </a:r>
          </a:p>
          <a:p>
            <a:pPr lvl="1"/>
            <a:r>
              <a:rPr lang="en-US" dirty="0" smtClean="0"/>
              <a:t>in this season </a:t>
            </a:r>
          </a:p>
          <a:p>
            <a:pPr lvl="1"/>
            <a:r>
              <a:rPr lang="en-US" dirty="0" smtClean="0"/>
              <a:t>with these people</a:t>
            </a:r>
          </a:p>
          <a:p>
            <a:pPr lvl="1"/>
            <a:r>
              <a:rPr lang="en-US" dirty="0"/>
              <a:t>w</a:t>
            </a:r>
            <a:r>
              <a:rPr lang="en-US" dirty="0" smtClean="0"/>
              <a:t>ith these animals/ insects/ vectors</a:t>
            </a:r>
            <a:endParaRPr lang="en-US" dirty="0"/>
          </a:p>
        </p:txBody>
      </p:sp>
    </p:spTree>
    <p:extLst>
      <p:ext uri="{BB962C8B-B14F-4D97-AF65-F5344CB8AC3E}">
        <p14:creationId xmlns:p14="http://schemas.microsoft.com/office/powerpoint/2010/main" val="8010223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04800" y="304800"/>
            <a:ext cx="8610600" cy="1143000"/>
          </a:xfrm>
        </p:spPr>
        <p:txBody>
          <a:bodyPr>
            <a:noAutofit/>
          </a:bodyPr>
          <a:lstStyle/>
          <a:p>
            <a:pPr eaLnBrk="1" hangingPunct="1"/>
            <a:r>
              <a:rPr lang="en-US" sz="3600" dirty="0" smtClean="0">
                <a:latin typeface="Tahoma" pitchFamily="34" charset="0"/>
              </a:rPr>
              <a:t>Outbreak Decision: Consult Data Sources and Methods for Surveillance</a:t>
            </a:r>
          </a:p>
        </p:txBody>
      </p:sp>
      <p:sp>
        <p:nvSpPr>
          <p:cNvPr id="34819" name="Rectangle 3"/>
          <p:cNvSpPr>
            <a:spLocks noGrp="1" noChangeArrowheads="1"/>
          </p:cNvSpPr>
          <p:nvPr>
            <p:ph idx="1"/>
          </p:nvPr>
        </p:nvSpPr>
        <p:spPr>
          <a:xfrm>
            <a:off x="304800" y="1676400"/>
            <a:ext cx="8153400" cy="4648200"/>
          </a:xfrm>
        </p:spPr>
        <p:txBody>
          <a:bodyPr>
            <a:normAutofit lnSpcReduction="10000"/>
          </a:bodyPr>
          <a:lstStyle/>
          <a:p>
            <a:pPr eaLnBrk="1" hangingPunct="1"/>
            <a:r>
              <a:rPr lang="en-US" dirty="0" smtClean="0">
                <a:latin typeface="Tahoma" pitchFamily="34" charset="0"/>
              </a:rPr>
              <a:t>Notifiable diseases: CDC, County Health Department</a:t>
            </a:r>
          </a:p>
          <a:p>
            <a:pPr eaLnBrk="1" hangingPunct="1"/>
            <a:r>
              <a:rPr lang="en-US" dirty="0" smtClean="0">
                <a:latin typeface="Tahoma" pitchFamily="34" charset="0"/>
              </a:rPr>
              <a:t>Laboratory specimens</a:t>
            </a:r>
          </a:p>
          <a:p>
            <a:pPr eaLnBrk="1" hangingPunct="1"/>
            <a:r>
              <a:rPr lang="en-US" dirty="0" smtClean="0">
                <a:latin typeface="Tahoma" pitchFamily="34" charset="0"/>
              </a:rPr>
              <a:t>Vital records</a:t>
            </a:r>
          </a:p>
          <a:p>
            <a:pPr eaLnBrk="1" hangingPunct="1"/>
            <a:r>
              <a:rPr lang="en-US" dirty="0" smtClean="0">
                <a:latin typeface="Tahoma" pitchFamily="34" charset="0"/>
              </a:rPr>
              <a:t>Sentinel surveillance (death)</a:t>
            </a:r>
          </a:p>
          <a:p>
            <a:pPr eaLnBrk="1" hangingPunct="1"/>
            <a:r>
              <a:rPr lang="en-US" dirty="0" smtClean="0">
                <a:latin typeface="Tahoma" pitchFamily="34" charset="0"/>
              </a:rPr>
              <a:t>Registries</a:t>
            </a:r>
          </a:p>
          <a:p>
            <a:pPr eaLnBrk="1" hangingPunct="1"/>
            <a:r>
              <a:rPr lang="en-US" dirty="0" smtClean="0">
                <a:latin typeface="Tahoma" pitchFamily="34" charset="0"/>
              </a:rPr>
              <a:t>Surveys</a:t>
            </a:r>
          </a:p>
          <a:p>
            <a:pPr eaLnBrk="1" hangingPunct="1"/>
            <a:r>
              <a:rPr lang="en-US" dirty="0" smtClean="0">
                <a:latin typeface="Tahoma" pitchFamily="34" charset="0"/>
              </a:rPr>
              <a:t>Administrative data systems</a:t>
            </a:r>
          </a:p>
          <a:p>
            <a:r>
              <a:rPr lang="en-US" dirty="0" smtClean="0">
                <a:latin typeface="Tahoma" pitchFamily="34" charset="0"/>
              </a:rPr>
              <a:t>Vaccine Adverse Event Reporting System</a:t>
            </a:r>
          </a:p>
          <a:p>
            <a:pPr eaLnBrk="1" hangingPunct="1"/>
            <a:r>
              <a:rPr lang="en-US" dirty="0" smtClean="0">
                <a:latin typeface="Tahoma" pitchFamily="34" charset="0"/>
              </a:rPr>
              <a:t>Other data sources</a:t>
            </a:r>
          </a:p>
          <a:p>
            <a:pPr eaLnBrk="1" hangingPunct="1"/>
            <a:endParaRPr lang="en-US" dirty="0" smtClean="0">
              <a:latin typeface="Tahoma" pitchFamily="34" charset="0"/>
            </a:endParaRPr>
          </a:p>
        </p:txBody>
      </p:sp>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Causes of </a:t>
            </a:r>
            <a:r>
              <a:rPr lang="en-US" b="1" dirty="0" smtClean="0"/>
              <a:t>Perceived</a:t>
            </a:r>
            <a:r>
              <a:rPr lang="en-US" dirty="0" smtClean="0"/>
              <a:t> Outbreaks</a:t>
            </a:r>
            <a:endParaRPr lang="en-US" dirty="0"/>
          </a:p>
        </p:txBody>
      </p:sp>
      <p:sp>
        <p:nvSpPr>
          <p:cNvPr id="3" name="Content Placeholder 2"/>
          <p:cNvSpPr>
            <a:spLocks noGrp="1"/>
          </p:cNvSpPr>
          <p:nvPr>
            <p:ph idx="1"/>
          </p:nvPr>
        </p:nvSpPr>
        <p:spPr/>
        <p:txBody>
          <a:bodyPr/>
          <a:lstStyle/>
          <a:p>
            <a:r>
              <a:rPr lang="en-US" dirty="0" smtClean="0"/>
              <a:t>Increased population in area</a:t>
            </a:r>
          </a:p>
          <a:p>
            <a:r>
              <a:rPr lang="en-US" dirty="0" smtClean="0"/>
              <a:t>New personnel</a:t>
            </a:r>
          </a:p>
          <a:p>
            <a:r>
              <a:rPr lang="en-US" dirty="0" smtClean="0"/>
              <a:t>New lab tests</a:t>
            </a:r>
          </a:p>
          <a:p>
            <a:r>
              <a:rPr lang="en-US" dirty="0" smtClean="0"/>
              <a:t>New reporting criteria/ case definition</a:t>
            </a:r>
          </a:p>
          <a:p>
            <a:endParaRPr lang="en-US" dirty="0" smtClean="0"/>
          </a:p>
          <a:p>
            <a:endParaRPr lang="en-US" dirty="0" smtClean="0"/>
          </a:p>
          <a:p>
            <a:endParaRPr lang="en-US" dirty="0"/>
          </a:p>
        </p:txBody>
      </p:sp>
    </p:spTree>
    <p:custDataLst>
      <p:tags r:id="rId1"/>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4500"/>
            <a:ext cx="8534400" cy="927100"/>
          </a:xfrm>
        </p:spPr>
        <p:txBody>
          <a:bodyPr>
            <a:normAutofit/>
          </a:bodyPr>
          <a:lstStyle/>
          <a:p>
            <a:r>
              <a:rPr lang="en-US" dirty="0" smtClean="0"/>
              <a:t>Steps of an Outbreak Investigation</a:t>
            </a:r>
            <a:endParaRPr lang="en-US" dirty="0"/>
          </a:p>
        </p:txBody>
      </p:sp>
      <p:sp>
        <p:nvSpPr>
          <p:cNvPr id="3" name="Content Placeholder 2"/>
          <p:cNvSpPr>
            <a:spLocks noGrp="1"/>
          </p:cNvSpPr>
          <p:nvPr>
            <p:ph sz="half" idx="1"/>
          </p:nvPr>
        </p:nvSpPr>
        <p:spPr>
          <a:xfrm>
            <a:off x="457200" y="1371600"/>
            <a:ext cx="4038600" cy="5105400"/>
          </a:xfrm>
        </p:spPr>
        <p:txBody>
          <a:bodyPr>
            <a:normAutofit/>
          </a:bodyPr>
          <a:lstStyle/>
          <a:p>
            <a:pPr marL="514350" indent="-514350">
              <a:buFont typeface="+mj-lt"/>
              <a:buAutoNum type="arabicPeriod"/>
            </a:pPr>
            <a:r>
              <a:rPr lang="en-US" dirty="0" smtClean="0">
                <a:solidFill>
                  <a:schemeClr val="tx2">
                    <a:lumMod val="40000"/>
                    <a:lumOff val="60000"/>
                  </a:schemeClr>
                </a:solidFill>
              </a:rPr>
              <a:t>Establish the existence of an outbreak </a:t>
            </a:r>
          </a:p>
          <a:p>
            <a:pPr marL="514350" indent="-514350">
              <a:buFont typeface="+mj-lt"/>
              <a:buAutoNum type="arabicPeriod"/>
            </a:pPr>
            <a:r>
              <a:rPr lang="en-US" dirty="0" smtClean="0"/>
              <a:t>Verify the diagnosis </a:t>
            </a:r>
          </a:p>
          <a:p>
            <a:pPr marL="514350" indent="-514350">
              <a:buFont typeface="+mj-lt"/>
              <a:buAutoNum type="arabicPeriod"/>
            </a:pPr>
            <a:r>
              <a:rPr lang="en-US" dirty="0" smtClean="0"/>
              <a:t>Define and identify cases </a:t>
            </a:r>
          </a:p>
          <a:p>
            <a:pPr marL="514350" indent="-514350">
              <a:buFont typeface="+mj-lt"/>
              <a:buAutoNum type="arabicPeriod"/>
            </a:pPr>
            <a:r>
              <a:rPr lang="en-US" dirty="0" smtClean="0">
                <a:solidFill>
                  <a:schemeClr val="tx2">
                    <a:lumMod val="40000"/>
                    <a:lumOff val="60000"/>
                  </a:schemeClr>
                </a:solidFill>
              </a:rPr>
              <a:t>Describe and orient the data in terms of time, place, and person </a:t>
            </a:r>
          </a:p>
          <a:p>
            <a:pPr marL="514350" indent="-514350">
              <a:buFont typeface="+mj-lt"/>
              <a:buAutoNum type="arabicPeriod"/>
            </a:pPr>
            <a:endParaRPr lang="en-US" sz="2400" dirty="0"/>
          </a:p>
        </p:txBody>
      </p:sp>
      <p:sp>
        <p:nvSpPr>
          <p:cNvPr id="4" name="Content Placeholder 3"/>
          <p:cNvSpPr>
            <a:spLocks noGrp="1"/>
          </p:cNvSpPr>
          <p:nvPr>
            <p:ph sz="half" idx="2"/>
          </p:nvPr>
        </p:nvSpPr>
        <p:spPr>
          <a:xfrm>
            <a:off x="4648200" y="1295400"/>
            <a:ext cx="4038600" cy="5257800"/>
          </a:xfrm>
        </p:spPr>
        <p:txBody>
          <a:bodyPr>
            <a:normAutofit/>
          </a:bodyPr>
          <a:lstStyle/>
          <a:p>
            <a:pPr marL="457200" indent="-457200">
              <a:buFont typeface="+mj-lt"/>
              <a:buAutoNum type="arabicPeriod" startAt="6"/>
            </a:pPr>
            <a:r>
              <a:rPr lang="en-US" dirty="0" smtClean="0">
                <a:solidFill>
                  <a:schemeClr val="tx2">
                    <a:lumMod val="40000"/>
                    <a:lumOff val="60000"/>
                  </a:schemeClr>
                </a:solidFill>
              </a:rPr>
              <a:t>Develop hypotheses </a:t>
            </a:r>
          </a:p>
          <a:p>
            <a:pPr marL="457200" indent="-457200">
              <a:buFont typeface="+mj-lt"/>
              <a:buAutoNum type="arabicPeriod" startAt="6"/>
            </a:pPr>
            <a:r>
              <a:rPr lang="en-US" dirty="0" smtClean="0">
                <a:solidFill>
                  <a:schemeClr val="tx2">
                    <a:lumMod val="40000"/>
                    <a:lumOff val="60000"/>
                  </a:schemeClr>
                </a:solidFill>
              </a:rPr>
              <a:t>Evaluate hypotheses </a:t>
            </a:r>
          </a:p>
          <a:p>
            <a:pPr marL="457200" indent="-457200">
              <a:buFont typeface="+mj-lt"/>
              <a:buAutoNum type="arabicPeriod" startAt="6"/>
            </a:pPr>
            <a:r>
              <a:rPr lang="en-US" dirty="0" smtClean="0">
                <a:solidFill>
                  <a:schemeClr val="tx2">
                    <a:lumMod val="40000"/>
                    <a:lumOff val="60000"/>
                  </a:schemeClr>
                </a:solidFill>
              </a:rPr>
              <a:t>Refine hypotheses and carry out additional studies </a:t>
            </a:r>
          </a:p>
          <a:p>
            <a:pPr marL="457200" indent="-457200">
              <a:buFont typeface="+mj-lt"/>
              <a:buAutoNum type="arabicPeriod" startAt="6"/>
            </a:pPr>
            <a:r>
              <a:rPr lang="en-US" dirty="0" smtClean="0">
                <a:solidFill>
                  <a:schemeClr val="tx2">
                    <a:lumMod val="40000"/>
                    <a:lumOff val="60000"/>
                  </a:schemeClr>
                </a:solidFill>
              </a:rPr>
              <a:t>Implement control and prevention measures </a:t>
            </a:r>
          </a:p>
          <a:p>
            <a:pPr marL="457200" indent="-457200">
              <a:buFont typeface="+mj-lt"/>
              <a:buAutoNum type="arabicPeriod" startAt="6"/>
            </a:pPr>
            <a:r>
              <a:rPr lang="en-US" dirty="0" smtClean="0">
                <a:solidFill>
                  <a:schemeClr val="tx2">
                    <a:lumMod val="40000"/>
                    <a:lumOff val="60000"/>
                  </a:schemeClr>
                </a:solidFill>
              </a:rPr>
              <a:t> Communicate findings </a:t>
            </a:r>
          </a:p>
          <a:p>
            <a:pPr marL="457200" indent="-457200">
              <a:buNone/>
            </a:pPr>
            <a:endParaRPr lang="en-US" dirty="0"/>
          </a:p>
        </p:txBody>
      </p:sp>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en-US" dirty="0" smtClean="0"/>
              <a:t>Define and Identify </a:t>
            </a:r>
            <a:r>
              <a:rPr lang="en-US" dirty="0"/>
              <a:t>C</a:t>
            </a:r>
            <a:r>
              <a:rPr lang="en-US" dirty="0" smtClean="0"/>
              <a:t>ases: Case </a:t>
            </a:r>
            <a:r>
              <a:rPr lang="en-US" dirty="0"/>
              <a:t>D</a:t>
            </a:r>
            <a:r>
              <a:rPr lang="en-US" dirty="0" smtClean="0"/>
              <a:t>efinitions</a:t>
            </a:r>
            <a:br>
              <a:rPr lang="en-US" dirty="0" smtClean="0"/>
            </a:br>
            <a:endParaRPr lang="en-US" dirty="0"/>
          </a:p>
        </p:txBody>
      </p:sp>
      <p:sp>
        <p:nvSpPr>
          <p:cNvPr id="3" name="Content Placeholder 2"/>
          <p:cNvSpPr>
            <a:spLocks noGrp="1"/>
          </p:cNvSpPr>
          <p:nvPr>
            <p:ph idx="1"/>
          </p:nvPr>
        </p:nvSpPr>
        <p:spPr>
          <a:xfrm>
            <a:off x="381000" y="1524000"/>
            <a:ext cx="8229600" cy="5029200"/>
          </a:xfrm>
        </p:spPr>
        <p:txBody>
          <a:bodyPr>
            <a:normAutofit/>
          </a:bodyPr>
          <a:lstStyle/>
          <a:p>
            <a:pPr lvl="1">
              <a:buFont typeface="Arial" panose="020B0604020202020204" pitchFamily="34" charset="0"/>
              <a:buChar char="•"/>
            </a:pPr>
            <a:r>
              <a:rPr lang="en-US" sz="3600" dirty="0" smtClean="0"/>
              <a:t>Non infectious</a:t>
            </a:r>
          </a:p>
          <a:p>
            <a:pPr lvl="2">
              <a:buFont typeface="Wingdings" charset="2"/>
              <a:buChar char="Ø"/>
            </a:pPr>
            <a:r>
              <a:rPr lang="en-US" sz="3200" dirty="0" smtClean="0"/>
              <a:t>Cancer and toxins in water</a:t>
            </a:r>
          </a:p>
          <a:p>
            <a:pPr lvl="1">
              <a:buFont typeface="Arial" panose="020B0604020202020204" pitchFamily="34" charset="0"/>
              <a:buChar char="•"/>
            </a:pPr>
            <a:r>
              <a:rPr lang="en-US" sz="3600" dirty="0" smtClean="0"/>
              <a:t>Infectious </a:t>
            </a:r>
          </a:p>
          <a:p>
            <a:pPr lvl="2">
              <a:buFont typeface="Wingdings" charset="2"/>
              <a:buChar char="Ø"/>
            </a:pPr>
            <a:r>
              <a:rPr lang="en-US" sz="2800" b="1" dirty="0" smtClean="0"/>
              <a:t>Confirmed</a:t>
            </a:r>
            <a:r>
              <a:rPr lang="en-US" sz="2800" dirty="0" smtClean="0"/>
              <a:t>: lab verification</a:t>
            </a:r>
          </a:p>
          <a:p>
            <a:pPr lvl="3">
              <a:buFont typeface="Arial"/>
              <a:buChar char="•"/>
            </a:pPr>
            <a:r>
              <a:rPr lang="en-US" sz="2400" dirty="0" smtClean="0"/>
              <a:t>PulseNet (gel electrophoresis DNA “fingerprint”)</a:t>
            </a:r>
          </a:p>
          <a:p>
            <a:pPr lvl="3">
              <a:buFont typeface="Arial"/>
              <a:buChar char="•"/>
            </a:pPr>
            <a:r>
              <a:rPr lang="en-US" sz="2400" dirty="0" smtClean="0"/>
              <a:t>Culture, PCR, IFA, IgM, IgG</a:t>
            </a:r>
          </a:p>
          <a:p>
            <a:pPr lvl="2">
              <a:buFont typeface="Wingdings" panose="05000000000000000000" pitchFamily="2" charset="2"/>
              <a:buChar char="Ø"/>
            </a:pPr>
            <a:r>
              <a:rPr lang="en-US" sz="2800" b="1" dirty="0" smtClean="0"/>
              <a:t>Suspected</a:t>
            </a:r>
            <a:r>
              <a:rPr lang="en-US" sz="2800" dirty="0" smtClean="0"/>
              <a:t>: typical presentation without lab confirmation</a:t>
            </a:r>
          </a:p>
          <a:p>
            <a:pPr lvl="2">
              <a:buFont typeface="Wingdings" panose="05000000000000000000" pitchFamily="2" charset="2"/>
              <a:buChar char="Ø"/>
            </a:pPr>
            <a:r>
              <a:rPr lang="en-US" sz="2800" b="1" dirty="0" smtClean="0"/>
              <a:t>Possible</a:t>
            </a:r>
            <a:r>
              <a:rPr lang="en-US" sz="2800" dirty="0" smtClean="0"/>
              <a:t>: fewer symptoms than typical case</a:t>
            </a:r>
          </a:p>
          <a:p>
            <a:pPr>
              <a:buNone/>
            </a:pPr>
            <a:r>
              <a:rPr lang="en-US" sz="3600" dirty="0" smtClean="0"/>
              <a:t>  “Get It While You Can.”</a:t>
            </a:r>
          </a:p>
          <a:p>
            <a:pPr lvl="1"/>
            <a:endParaRPr lang="en-US" dirty="0" smtClean="0"/>
          </a:p>
          <a:p>
            <a:endParaRPr lang="en-US" dirty="0" smtClean="0"/>
          </a:p>
        </p:txBody>
      </p:sp>
    </p:spTree>
    <p:custDataLst>
      <p:tags r:id="rId1"/>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4500"/>
            <a:ext cx="8534400" cy="927100"/>
          </a:xfrm>
        </p:spPr>
        <p:txBody>
          <a:bodyPr>
            <a:normAutofit/>
          </a:bodyPr>
          <a:lstStyle/>
          <a:p>
            <a:r>
              <a:rPr lang="en-US" dirty="0" smtClean="0"/>
              <a:t>Steps of an Outbreak Investigation</a:t>
            </a:r>
            <a:endParaRPr lang="en-US" dirty="0"/>
          </a:p>
        </p:txBody>
      </p:sp>
      <p:sp>
        <p:nvSpPr>
          <p:cNvPr id="3" name="Content Placeholder 2"/>
          <p:cNvSpPr>
            <a:spLocks noGrp="1"/>
          </p:cNvSpPr>
          <p:nvPr>
            <p:ph sz="half" idx="1"/>
          </p:nvPr>
        </p:nvSpPr>
        <p:spPr>
          <a:xfrm>
            <a:off x="457200" y="1371600"/>
            <a:ext cx="4038600" cy="5105400"/>
          </a:xfrm>
        </p:spPr>
        <p:txBody>
          <a:bodyPr>
            <a:normAutofit/>
          </a:bodyPr>
          <a:lstStyle/>
          <a:p>
            <a:pPr marL="514350" indent="-514350">
              <a:buFont typeface="+mj-lt"/>
              <a:buAutoNum type="arabicPeriod"/>
            </a:pPr>
            <a:r>
              <a:rPr lang="en-US" dirty="0" smtClean="0">
                <a:solidFill>
                  <a:schemeClr val="tx2">
                    <a:lumMod val="40000"/>
                    <a:lumOff val="60000"/>
                  </a:schemeClr>
                </a:solidFill>
              </a:rPr>
              <a:t>Prepare for field work </a:t>
            </a:r>
          </a:p>
          <a:p>
            <a:pPr marL="514350" indent="-514350">
              <a:buFont typeface="+mj-lt"/>
              <a:buAutoNum type="arabicPeriod"/>
            </a:pPr>
            <a:r>
              <a:rPr lang="en-US" dirty="0" smtClean="0">
                <a:solidFill>
                  <a:schemeClr val="tx2">
                    <a:lumMod val="40000"/>
                    <a:lumOff val="60000"/>
                  </a:schemeClr>
                </a:solidFill>
              </a:rPr>
              <a:t>Establish the existence of an outbreak </a:t>
            </a:r>
          </a:p>
          <a:p>
            <a:pPr marL="514350" indent="-514350">
              <a:buFont typeface="+mj-lt"/>
              <a:buAutoNum type="arabicPeriod"/>
            </a:pPr>
            <a:r>
              <a:rPr lang="en-US" dirty="0" smtClean="0">
                <a:solidFill>
                  <a:schemeClr val="tx2">
                    <a:lumMod val="40000"/>
                    <a:lumOff val="60000"/>
                  </a:schemeClr>
                </a:solidFill>
              </a:rPr>
              <a:t>Verify the diagnosis </a:t>
            </a:r>
          </a:p>
          <a:p>
            <a:pPr marL="514350" indent="-514350">
              <a:buFont typeface="+mj-lt"/>
              <a:buAutoNum type="arabicPeriod"/>
            </a:pPr>
            <a:r>
              <a:rPr lang="en-US" dirty="0" smtClean="0">
                <a:solidFill>
                  <a:schemeClr val="tx2">
                    <a:lumMod val="40000"/>
                    <a:lumOff val="60000"/>
                  </a:schemeClr>
                </a:solidFill>
              </a:rPr>
              <a:t>Define and identify cases </a:t>
            </a:r>
          </a:p>
          <a:p>
            <a:pPr marL="514350" indent="-514350">
              <a:buFont typeface="+mj-lt"/>
              <a:buAutoNum type="arabicPeriod"/>
            </a:pPr>
            <a:r>
              <a:rPr lang="en-US" dirty="0" smtClean="0"/>
              <a:t>Describe and orient the </a:t>
            </a:r>
            <a:r>
              <a:rPr lang="en-US" b="1" dirty="0" smtClean="0"/>
              <a:t>data</a:t>
            </a:r>
            <a:r>
              <a:rPr lang="en-US" dirty="0" smtClean="0"/>
              <a:t> in terms of time, place, and person </a:t>
            </a:r>
          </a:p>
          <a:p>
            <a:pPr marL="514350" indent="-514350">
              <a:buFont typeface="+mj-lt"/>
              <a:buAutoNum type="arabicPeriod"/>
            </a:pPr>
            <a:endParaRPr lang="en-US" sz="2400" dirty="0"/>
          </a:p>
        </p:txBody>
      </p:sp>
      <p:sp>
        <p:nvSpPr>
          <p:cNvPr id="4" name="Content Placeholder 3"/>
          <p:cNvSpPr>
            <a:spLocks noGrp="1"/>
          </p:cNvSpPr>
          <p:nvPr>
            <p:ph sz="half" idx="2"/>
          </p:nvPr>
        </p:nvSpPr>
        <p:spPr>
          <a:xfrm>
            <a:off x="4648200" y="1295400"/>
            <a:ext cx="4038600" cy="5257800"/>
          </a:xfrm>
        </p:spPr>
        <p:txBody>
          <a:bodyPr>
            <a:normAutofit/>
          </a:bodyPr>
          <a:lstStyle/>
          <a:p>
            <a:pPr marL="457200" indent="-457200">
              <a:buFont typeface="+mj-lt"/>
              <a:buAutoNum type="arabicPeriod" startAt="6"/>
            </a:pPr>
            <a:r>
              <a:rPr lang="en-US" dirty="0" smtClean="0">
                <a:solidFill>
                  <a:schemeClr val="tx2">
                    <a:lumMod val="40000"/>
                    <a:lumOff val="60000"/>
                  </a:schemeClr>
                </a:solidFill>
              </a:rPr>
              <a:t>Develop hypotheses </a:t>
            </a:r>
          </a:p>
          <a:p>
            <a:pPr marL="457200" indent="-457200">
              <a:buFont typeface="+mj-lt"/>
              <a:buAutoNum type="arabicPeriod" startAt="6"/>
            </a:pPr>
            <a:r>
              <a:rPr lang="en-US" dirty="0" smtClean="0">
                <a:solidFill>
                  <a:schemeClr val="tx2">
                    <a:lumMod val="40000"/>
                    <a:lumOff val="60000"/>
                  </a:schemeClr>
                </a:solidFill>
              </a:rPr>
              <a:t>Evaluate hypotheses </a:t>
            </a:r>
          </a:p>
          <a:p>
            <a:pPr marL="457200" indent="-457200">
              <a:buFont typeface="+mj-lt"/>
              <a:buAutoNum type="arabicPeriod" startAt="6"/>
            </a:pPr>
            <a:r>
              <a:rPr lang="en-US" dirty="0" smtClean="0">
                <a:solidFill>
                  <a:schemeClr val="tx2">
                    <a:lumMod val="40000"/>
                    <a:lumOff val="60000"/>
                  </a:schemeClr>
                </a:solidFill>
              </a:rPr>
              <a:t>Refine hypotheses and carry out additional studies </a:t>
            </a:r>
          </a:p>
          <a:p>
            <a:pPr marL="457200" indent="-457200">
              <a:buFont typeface="+mj-lt"/>
              <a:buAutoNum type="arabicPeriod" startAt="6"/>
            </a:pPr>
            <a:r>
              <a:rPr lang="en-US" dirty="0" smtClean="0">
                <a:solidFill>
                  <a:schemeClr val="tx2">
                    <a:lumMod val="40000"/>
                    <a:lumOff val="60000"/>
                  </a:schemeClr>
                </a:solidFill>
              </a:rPr>
              <a:t>Implement control and prevention measures </a:t>
            </a:r>
          </a:p>
          <a:p>
            <a:pPr marL="457200" indent="-457200">
              <a:buFont typeface="+mj-lt"/>
              <a:buAutoNum type="arabicPeriod" startAt="6"/>
            </a:pPr>
            <a:r>
              <a:rPr lang="en-US" dirty="0" smtClean="0">
                <a:solidFill>
                  <a:schemeClr val="tx2">
                    <a:lumMod val="40000"/>
                    <a:lumOff val="60000"/>
                  </a:schemeClr>
                </a:solidFill>
              </a:rPr>
              <a:t> Communicate findings </a:t>
            </a:r>
          </a:p>
          <a:p>
            <a:pPr marL="457200" indent="-457200">
              <a:buNone/>
            </a:pPr>
            <a:endParaRPr lang="en-US" dirty="0"/>
          </a:p>
        </p:txBody>
      </p:sp>
    </p:spTree>
    <p:custDataLst>
      <p:tags r:id="rId1"/>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Detailed Patient Data About Outbreak Documented</a:t>
            </a:r>
            <a:endParaRPr lang="en-US" dirty="0"/>
          </a:p>
        </p:txBody>
      </p:sp>
      <p:sp>
        <p:nvSpPr>
          <p:cNvPr id="3" name="Content Placeholder 2"/>
          <p:cNvSpPr>
            <a:spLocks noGrp="1"/>
          </p:cNvSpPr>
          <p:nvPr>
            <p:ph idx="1"/>
          </p:nvPr>
        </p:nvSpPr>
        <p:spPr/>
        <p:txBody>
          <a:bodyPr/>
          <a:lstStyle/>
          <a:p>
            <a:r>
              <a:rPr lang="en-US" dirty="0" smtClean="0"/>
              <a:t>ID: Name, address, number</a:t>
            </a:r>
          </a:p>
          <a:p>
            <a:r>
              <a:rPr lang="en-US" dirty="0" smtClean="0"/>
              <a:t>Demographic: age, sex, race, occupation</a:t>
            </a:r>
          </a:p>
          <a:p>
            <a:r>
              <a:rPr lang="en-US" dirty="0" smtClean="0"/>
              <a:t>Clinical: hospitalization, death</a:t>
            </a:r>
          </a:p>
          <a:p>
            <a:r>
              <a:rPr lang="en-US" dirty="0" smtClean="0"/>
              <a:t>Risk information: exposures, contacts, etc</a:t>
            </a:r>
            <a:endParaRPr lang="en-US" dirty="0"/>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381000"/>
            <a:ext cx="8686800" cy="1219200"/>
          </a:xfrm>
        </p:spPr>
        <p:txBody>
          <a:bodyPr/>
          <a:lstStyle/>
          <a:p>
            <a:pPr eaLnBrk="1" hangingPunct="1"/>
            <a:r>
              <a:rPr lang="en-US" sz="3200" dirty="0" smtClean="0">
                <a:latin typeface="Tahoma" pitchFamily="34" charset="0"/>
              </a:rPr>
              <a:t>National Notifiable Disease Surveillance</a:t>
            </a:r>
          </a:p>
        </p:txBody>
      </p:sp>
      <p:sp>
        <p:nvSpPr>
          <p:cNvPr id="37891" name="Rectangle 3"/>
          <p:cNvSpPr>
            <a:spLocks noGrp="1" noChangeArrowheads="1"/>
          </p:cNvSpPr>
          <p:nvPr>
            <p:ph idx="1"/>
          </p:nvPr>
        </p:nvSpPr>
        <p:spPr>
          <a:xfrm>
            <a:off x="533400" y="1676400"/>
            <a:ext cx="8305800" cy="4114800"/>
          </a:xfrm>
        </p:spPr>
        <p:txBody>
          <a:bodyPr>
            <a:normAutofit/>
          </a:bodyPr>
          <a:lstStyle/>
          <a:p>
            <a:pPr>
              <a:lnSpc>
                <a:spcPct val="90000"/>
              </a:lnSpc>
            </a:pPr>
            <a:r>
              <a:rPr lang="en-US" sz="2800" dirty="0" smtClean="0"/>
              <a:t>Regular, frequent, timely information to prevent and control disease</a:t>
            </a:r>
          </a:p>
          <a:p>
            <a:pPr eaLnBrk="1" hangingPunct="1">
              <a:lnSpc>
                <a:spcPct val="90000"/>
              </a:lnSpc>
            </a:pPr>
            <a:r>
              <a:rPr lang="en-US" sz="2800" dirty="0" smtClean="0">
                <a:latin typeface="Tahoma" pitchFamily="34" charset="0"/>
              </a:rPr>
              <a:t>Reporting mandated by </a:t>
            </a:r>
            <a:r>
              <a:rPr lang="en-US" sz="2800" u="sng" dirty="0" smtClean="0">
                <a:latin typeface="Tahoma" pitchFamily="34" charset="0"/>
              </a:rPr>
              <a:t>state/territory</a:t>
            </a:r>
            <a:r>
              <a:rPr lang="en-US" sz="2800" dirty="0" smtClean="0">
                <a:latin typeface="Tahoma" pitchFamily="34" charset="0"/>
              </a:rPr>
              <a:t> law</a:t>
            </a:r>
          </a:p>
          <a:p>
            <a:pPr lvl="1"/>
            <a:r>
              <a:rPr lang="en-US" sz="2400" dirty="0" smtClean="0">
                <a:latin typeface="Tahoma" pitchFamily="34" charset="0"/>
              </a:rPr>
              <a:t>regulation in conjunction with CDC</a:t>
            </a:r>
          </a:p>
          <a:p>
            <a:pPr eaLnBrk="1" hangingPunct="1">
              <a:lnSpc>
                <a:spcPct val="90000"/>
              </a:lnSpc>
            </a:pPr>
            <a:r>
              <a:rPr lang="en-US" sz="2800" dirty="0" smtClean="0">
                <a:latin typeface="Tahoma" pitchFamily="34" charset="0"/>
              </a:rPr>
              <a:t>Health care providers and laboratories report to local county health department (HD) </a:t>
            </a:r>
          </a:p>
          <a:p>
            <a:pPr eaLnBrk="1" hangingPunct="1">
              <a:lnSpc>
                <a:spcPct val="90000"/>
              </a:lnSpc>
            </a:pPr>
            <a:r>
              <a:rPr lang="en-US" sz="2800" dirty="0" smtClean="0">
                <a:latin typeface="Tahoma" pitchFamily="34" charset="0"/>
              </a:rPr>
              <a:t>County HD submits reports to State</a:t>
            </a:r>
          </a:p>
          <a:p>
            <a:pPr eaLnBrk="1" hangingPunct="1">
              <a:lnSpc>
                <a:spcPct val="90000"/>
              </a:lnSpc>
            </a:pPr>
            <a:r>
              <a:rPr lang="en-US" sz="2800" dirty="0" smtClean="0">
                <a:latin typeface="Tahoma" pitchFamily="34" charset="0"/>
              </a:rPr>
              <a:t>Reports transmitted to CDC through National Electronic Disease Surveillance System (NEDSS)</a:t>
            </a:r>
          </a:p>
        </p:txBody>
      </p:sp>
    </p:spTree>
    <p:custDataLst>
      <p:tags r:id="rId1"/>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normAutofit fontScale="90000"/>
          </a:bodyPr>
          <a:lstStyle/>
          <a:p>
            <a:r>
              <a:rPr lang="en-US" dirty="0"/>
              <a:t>Detailed Patient Data About Outbreak </a:t>
            </a:r>
            <a:r>
              <a:rPr lang="en-US" dirty="0" smtClean="0"/>
              <a:t>Documented: Spatial</a:t>
            </a:r>
            <a:endParaRPr lang="en-US" dirty="0"/>
          </a:p>
        </p:txBody>
      </p:sp>
      <p:sp>
        <p:nvSpPr>
          <p:cNvPr id="3" name="Content Placeholder 2"/>
          <p:cNvSpPr>
            <a:spLocks noGrp="1"/>
          </p:cNvSpPr>
          <p:nvPr>
            <p:ph idx="1"/>
          </p:nvPr>
        </p:nvSpPr>
        <p:spPr>
          <a:xfrm>
            <a:off x="457200" y="1981200"/>
            <a:ext cx="8229600" cy="4525963"/>
          </a:xfrm>
        </p:spPr>
        <p:txBody>
          <a:bodyPr/>
          <a:lstStyle/>
          <a:p>
            <a:r>
              <a:rPr lang="en-US" dirty="0" smtClean="0"/>
              <a:t>Geographic location</a:t>
            </a:r>
          </a:p>
          <a:p>
            <a:r>
              <a:rPr lang="en-US" dirty="0" smtClean="0"/>
              <a:t>Example: Marburg virus </a:t>
            </a:r>
            <a:endParaRPr lang="en-US" dirty="0"/>
          </a:p>
        </p:txBody>
      </p:sp>
    </p:spTree>
    <p:custDataLst>
      <p:tags r:id="rId1"/>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noAutofit/>
          </a:bodyPr>
          <a:lstStyle/>
          <a:p>
            <a:r>
              <a:rPr lang="en-US" sz="3600" dirty="0"/>
              <a:t>Detailed Patient Data About Outbreak Documented </a:t>
            </a:r>
            <a:r>
              <a:rPr lang="en-US" sz="3600" dirty="0" smtClean="0"/>
              <a:t/>
            </a:r>
            <a:br>
              <a:rPr lang="en-US" sz="3600" dirty="0" smtClean="0"/>
            </a:br>
            <a:r>
              <a:rPr lang="en-US" sz="3600" dirty="0" smtClean="0"/>
              <a:t>Temporal (time) </a:t>
            </a:r>
            <a:endParaRPr lang="en-US" sz="3600" dirty="0"/>
          </a:p>
        </p:txBody>
      </p:sp>
      <p:sp>
        <p:nvSpPr>
          <p:cNvPr id="3" name="Content Placeholder 2"/>
          <p:cNvSpPr>
            <a:spLocks noGrp="1"/>
          </p:cNvSpPr>
          <p:nvPr>
            <p:ph idx="1"/>
          </p:nvPr>
        </p:nvSpPr>
        <p:spPr>
          <a:xfrm>
            <a:off x="133350" y="1524000"/>
            <a:ext cx="8686800" cy="4525963"/>
          </a:xfrm>
        </p:spPr>
        <p:txBody>
          <a:bodyPr>
            <a:normAutofit/>
          </a:bodyPr>
          <a:lstStyle/>
          <a:p>
            <a:r>
              <a:rPr lang="en-US" dirty="0" smtClean="0"/>
              <a:t>Point Source</a:t>
            </a:r>
          </a:p>
          <a:p>
            <a:pPr lvl="1"/>
            <a:r>
              <a:rPr lang="en-US" dirty="0" smtClean="0"/>
              <a:t>Exposure to a toxin/ bacteria in individuals in the group</a:t>
            </a:r>
          </a:p>
          <a:p>
            <a:pPr lvl="2"/>
            <a:r>
              <a:rPr lang="en-US" dirty="0" smtClean="0"/>
              <a:t>Food poisoning at a picnic</a:t>
            </a:r>
          </a:p>
          <a:p>
            <a:r>
              <a:rPr lang="en-US" dirty="0" smtClean="0"/>
              <a:t>Propagated</a:t>
            </a:r>
          </a:p>
          <a:p>
            <a:pPr lvl="1"/>
            <a:r>
              <a:rPr lang="en-US" dirty="0" smtClean="0"/>
              <a:t>One or more cases spread to others</a:t>
            </a:r>
          </a:p>
          <a:p>
            <a:pPr lvl="2"/>
            <a:r>
              <a:rPr lang="en-US" dirty="0" smtClean="0"/>
              <a:t>Measles outbreaks in different areas</a:t>
            </a:r>
          </a:p>
          <a:p>
            <a:r>
              <a:rPr lang="en-US" dirty="0" smtClean="0"/>
              <a:t>Sporadic: no known </a:t>
            </a:r>
          </a:p>
          <a:p>
            <a:pPr marL="0" indent="0">
              <a:buNone/>
            </a:pPr>
            <a:r>
              <a:rPr lang="en-US" dirty="0"/>
              <a:t>p</a:t>
            </a:r>
            <a:r>
              <a:rPr lang="en-US" dirty="0" smtClean="0"/>
              <a:t>attern of increase</a:t>
            </a:r>
          </a:p>
          <a:p>
            <a:endParaRPr lang="en-US" dirty="0"/>
          </a:p>
        </p:txBody>
      </p:sp>
      <p:pic>
        <p:nvPicPr>
          <p:cNvPr id="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60834" t="35334" r="12972" b="21667"/>
          <a:stretch/>
        </p:blipFill>
        <p:spPr bwMode="auto">
          <a:xfrm>
            <a:off x="4476750" y="4724400"/>
            <a:ext cx="466725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4500"/>
            <a:ext cx="8534400" cy="927100"/>
          </a:xfrm>
        </p:spPr>
        <p:txBody>
          <a:bodyPr>
            <a:normAutofit/>
          </a:bodyPr>
          <a:lstStyle/>
          <a:p>
            <a:r>
              <a:rPr lang="en-US" dirty="0" smtClean="0"/>
              <a:t>Steps of an Outbreak Investigation</a:t>
            </a:r>
            <a:endParaRPr lang="en-US" dirty="0"/>
          </a:p>
        </p:txBody>
      </p:sp>
      <p:sp>
        <p:nvSpPr>
          <p:cNvPr id="3" name="Content Placeholder 2"/>
          <p:cNvSpPr>
            <a:spLocks noGrp="1"/>
          </p:cNvSpPr>
          <p:nvPr>
            <p:ph sz="half" idx="1"/>
          </p:nvPr>
        </p:nvSpPr>
        <p:spPr>
          <a:xfrm>
            <a:off x="457200" y="1371600"/>
            <a:ext cx="4038600" cy="5105400"/>
          </a:xfrm>
        </p:spPr>
        <p:txBody>
          <a:bodyPr>
            <a:normAutofit/>
          </a:bodyPr>
          <a:lstStyle/>
          <a:p>
            <a:pPr marL="514350" indent="-514350">
              <a:buFont typeface="+mj-lt"/>
              <a:buAutoNum type="arabicPeriod"/>
            </a:pPr>
            <a:r>
              <a:rPr lang="en-US" dirty="0" smtClean="0">
                <a:solidFill>
                  <a:schemeClr val="tx2">
                    <a:lumMod val="40000"/>
                    <a:lumOff val="60000"/>
                  </a:schemeClr>
                </a:solidFill>
              </a:rPr>
              <a:t>Prepare for field work </a:t>
            </a:r>
          </a:p>
          <a:p>
            <a:pPr marL="514350" indent="-514350">
              <a:buFont typeface="+mj-lt"/>
              <a:buAutoNum type="arabicPeriod"/>
            </a:pPr>
            <a:r>
              <a:rPr lang="en-US" dirty="0" smtClean="0">
                <a:solidFill>
                  <a:schemeClr val="tx2">
                    <a:lumMod val="40000"/>
                    <a:lumOff val="60000"/>
                  </a:schemeClr>
                </a:solidFill>
              </a:rPr>
              <a:t>Establish the existence of an outbreak </a:t>
            </a:r>
          </a:p>
          <a:p>
            <a:pPr marL="514350" indent="-514350">
              <a:buFont typeface="+mj-lt"/>
              <a:buAutoNum type="arabicPeriod"/>
            </a:pPr>
            <a:r>
              <a:rPr lang="en-US" dirty="0" smtClean="0">
                <a:solidFill>
                  <a:schemeClr val="tx2">
                    <a:lumMod val="40000"/>
                    <a:lumOff val="60000"/>
                  </a:schemeClr>
                </a:solidFill>
              </a:rPr>
              <a:t>Verify the diagnosis </a:t>
            </a:r>
          </a:p>
          <a:p>
            <a:pPr marL="514350" indent="-514350">
              <a:buFont typeface="+mj-lt"/>
              <a:buAutoNum type="arabicPeriod"/>
            </a:pPr>
            <a:r>
              <a:rPr lang="en-US" dirty="0" smtClean="0">
                <a:solidFill>
                  <a:schemeClr val="tx2">
                    <a:lumMod val="40000"/>
                    <a:lumOff val="60000"/>
                  </a:schemeClr>
                </a:solidFill>
              </a:rPr>
              <a:t>Define and identify cases </a:t>
            </a:r>
          </a:p>
          <a:p>
            <a:pPr marL="514350" indent="-514350">
              <a:buFont typeface="+mj-lt"/>
              <a:buAutoNum type="arabicPeriod"/>
            </a:pPr>
            <a:r>
              <a:rPr lang="en-US" dirty="0" smtClean="0">
                <a:solidFill>
                  <a:schemeClr val="tx2">
                    <a:lumMod val="40000"/>
                    <a:lumOff val="60000"/>
                  </a:schemeClr>
                </a:solidFill>
              </a:rPr>
              <a:t>Describe and orient the data in terms of time, place, and person </a:t>
            </a:r>
          </a:p>
          <a:p>
            <a:pPr marL="514350" indent="-514350">
              <a:buFont typeface="+mj-lt"/>
              <a:buAutoNum type="arabicPeriod"/>
            </a:pPr>
            <a:endParaRPr lang="en-US" sz="2400" dirty="0"/>
          </a:p>
        </p:txBody>
      </p:sp>
      <p:sp>
        <p:nvSpPr>
          <p:cNvPr id="4" name="Content Placeholder 3"/>
          <p:cNvSpPr>
            <a:spLocks noGrp="1"/>
          </p:cNvSpPr>
          <p:nvPr>
            <p:ph sz="half" idx="2"/>
          </p:nvPr>
        </p:nvSpPr>
        <p:spPr>
          <a:xfrm>
            <a:off x="4648200" y="1295400"/>
            <a:ext cx="4038600" cy="5257800"/>
          </a:xfrm>
        </p:spPr>
        <p:txBody>
          <a:bodyPr>
            <a:normAutofit/>
          </a:bodyPr>
          <a:lstStyle/>
          <a:p>
            <a:pPr marL="457200" indent="-457200">
              <a:buFont typeface="+mj-lt"/>
              <a:buAutoNum type="arabicPeriod" startAt="6"/>
            </a:pPr>
            <a:r>
              <a:rPr lang="en-US" dirty="0" smtClean="0"/>
              <a:t>Develop hypotheses </a:t>
            </a:r>
          </a:p>
          <a:p>
            <a:pPr marL="457200" indent="-457200">
              <a:buFont typeface="+mj-lt"/>
              <a:buAutoNum type="arabicPeriod" startAt="6"/>
            </a:pPr>
            <a:r>
              <a:rPr lang="en-US" dirty="0" smtClean="0"/>
              <a:t>Evaluate hypotheses </a:t>
            </a:r>
          </a:p>
          <a:p>
            <a:pPr marL="457200" indent="-457200">
              <a:buFont typeface="+mj-lt"/>
              <a:buAutoNum type="arabicPeriod" startAt="6"/>
            </a:pPr>
            <a:r>
              <a:rPr lang="en-US" dirty="0" smtClean="0"/>
              <a:t>Refine hypotheses and carry out additional studies </a:t>
            </a:r>
          </a:p>
          <a:p>
            <a:pPr marL="457200" indent="-457200">
              <a:buFont typeface="+mj-lt"/>
              <a:buAutoNum type="arabicPeriod" startAt="6"/>
            </a:pPr>
            <a:r>
              <a:rPr lang="en-US" dirty="0" smtClean="0">
                <a:solidFill>
                  <a:schemeClr val="tx2">
                    <a:lumMod val="40000"/>
                    <a:lumOff val="60000"/>
                  </a:schemeClr>
                </a:solidFill>
              </a:rPr>
              <a:t>Implement control and prevention measures </a:t>
            </a:r>
          </a:p>
          <a:p>
            <a:pPr marL="457200" indent="-457200">
              <a:buFont typeface="+mj-lt"/>
              <a:buAutoNum type="arabicPeriod" startAt="6"/>
            </a:pPr>
            <a:r>
              <a:rPr lang="en-US" dirty="0" smtClean="0">
                <a:solidFill>
                  <a:schemeClr val="tx2">
                    <a:lumMod val="40000"/>
                    <a:lumOff val="60000"/>
                  </a:schemeClr>
                </a:solidFill>
              </a:rPr>
              <a:t> Communicate findings </a:t>
            </a:r>
          </a:p>
          <a:p>
            <a:pPr marL="457200" indent="-457200">
              <a:buNone/>
            </a:pPr>
            <a:endParaRPr lang="en-US" dirty="0"/>
          </a:p>
        </p:txBody>
      </p:sp>
    </p:spTree>
    <p:custDataLst>
      <p:tags r:id="rId1"/>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Develop </a:t>
            </a:r>
            <a:r>
              <a:rPr lang="en-US" dirty="0" smtClean="0"/>
              <a:t>Hypotheses: </a:t>
            </a:r>
            <a:r>
              <a:rPr lang="en-US" dirty="0"/>
              <a:t/>
            </a:r>
            <a:br>
              <a:rPr lang="en-US" dirty="0"/>
            </a:br>
            <a:r>
              <a:rPr lang="en-US" dirty="0"/>
              <a:t>Why </a:t>
            </a:r>
            <a:r>
              <a:rPr lang="en-US" dirty="0" smtClean="0"/>
              <a:t>did this occur now?</a:t>
            </a:r>
            <a:endParaRPr lang="en-US" dirty="0"/>
          </a:p>
        </p:txBody>
      </p:sp>
      <p:sp>
        <p:nvSpPr>
          <p:cNvPr id="3" name="Content Placeholder 2"/>
          <p:cNvSpPr>
            <a:spLocks noGrp="1"/>
          </p:cNvSpPr>
          <p:nvPr>
            <p:ph idx="1"/>
          </p:nvPr>
        </p:nvSpPr>
        <p:spPr>
          <a:xfrm>
            <a:off x="457200" y="1828800"/>
            <a:ext cx="8229600" cy="4525963"/>
          </a:xfrm>
        </p:spPr>
        <p:txBody>
          <a:bodyPr/>
          <a:lstStyle/>
          <a:p>
            <a:r>
              <a:rPr lang="en-US" dirty="0" smtClean="0"/>
              <a:t>Familiarity with the disease process, mode of transmission, incubation, etc</a:t>
            </a:r>
          </a:p>
          <a:p>
            <a:r>
              <a:rPr lang="en-US" dirty="0" smtClean="0"/>
              <a:t>Ebola virus:  </a:t>
            </a:r>
          </a:p>
          <a:p>
            <a:pPr lvl="1"/>
            <a:r>
              <a:rPr lang="en-US" dirty="0"/>
              <a:t>R</a:t>
            </a:r>
            <a:r>
              <a:rPr lang="en-US" dirty="0" smtClean="0"/>
              <a:t>eason for outbreak occurrence unknown</a:t>
            </a:r>
          </a:p>
          <a:p>
            <a:pPr lvl="1"/>
            <a:r>
              <a:rPr lang="en-US" dirty="0" smtClean="0"/>
              <a:t>Spread through contact</a:t>
            </a:r>
          </a:p>
          <a:p>
            <a:pPr lvl="1"/>
            <a:r>
              <a:rPr lang="en-US" dirty="0" smtClean="0"/>
              <a:t>Instituting </a:t>
            </a:r>
            <a:r>
              <a:rPr lang="en-US" dirty="0"/>
              <a:t>Viral Hemorrhagic Fever Isolation </a:t>
            </a:r>
            <a:r>
              <a:rPr lang="en-US" dirty="0" smtClean="0"/>
              <a:t>Precautions decreases incidence </a:t>
            </a:r>
          </a:p>
          <a:p>
            <a:pPr lvl="1"/>
            <a:endParaRPr lang="en-US" dirty="0"/>
          </a:p>
        </p:txBody>
      </p:sp>
    </p:spTree>
    <p:custDataLst>
      <p:tags r:id="rId1"/>
    </p:custData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Develop Hypothesis: Why Did This Happen Now?</a:t>
            </a:r>
            <a:endParaRPr lang="en-US" dirty="0"/>
          </a:p>
        </p:txBody>
      </p:sp>
      <p:sp>
        <p:nvSpPr>
          <p:cNvPr id="3" name="Content Placeholder 2"/>
          <p:cNvSpPr>
            <a:spLocks noGrp="1"/>
          </p:cNvSpPr>
          <p:nvPr>
            <p:ph idx="1"/>
          </p:nvPr>
        </p:nvSpPr>
        <p:spPr/>
        <p:txBody>
          <a:bodyPr>
            <a:normAutofit/>
          </a:bodyPr>
          <a:lstStyle/>
          <a:p>
            <a:r>
              <a:rPr lang="en-US" dirty="0" smtClean="0"/>
              <a:t>Decrease in vaccinations</a:t>
            </a:r>
          </a:p>
          <a:p>
            <a:pPr lvl="1"/>
            <a:r>
              <a:rPr lang="en-US" dirty="0" smtClean="0"/>
              <a:t>Meningococcal outbreaks</a:t>
            </a:r>
          </a:p>
          <a:p>
            <a:r>
              <a:rPr lang="en-US" dirty="0" smtClean="0"/>
              <a:t>Improper food handling</a:t>
            </a:r>
          </a:p>
          <a:p>
            <a:pPr lvl="1"/>
            <a:r>
              <a:rPr lang="en-US" dirty="0" smtClean="0"/>
              <a:t>Salmonella outbreaks</a:t>
            </a:r>
          </a:p>
          <a:p>
            <a:r>
              <a:rPr lang="en-US" dirty="0" smtClean="0"/>
              <a:t>Animal contact</a:t>
            </a:r>
          </a:p>
          <a:p>
            <a:pPr lvl="1"/>
            <a:r>
              <a:rPr lang="en-US" dirty="0" smtClean="0"/>
              <a:t>Avian influenza</a:t>
            </a:r>
          </a:p>
          <a:p>
            <a:pPr lvl="1"/>
            <a:r>
              <a:rPr lang="en-US" dirty="0" smtClean="0"/>
              <a:t>Marburg virus </a:t>
            </a:r>
          </a:p>
          <a:p>
            <a:r>
              <a:rPr lang="en-US" dirty="0" smtClean="0"/>
              <a:t>MDR</a:t>
            </a:r>
          </a:p>
          <a:p>
            <a:pPr lvl="1"/>
            <a:r>
              <a:rPr lang="en-US" dirty="0" smtClean="0"/>
              <a:t>Overuse of antibiotics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57200" indent="-457200"/>
            <a:r>
              <a:rPr lang="en-US" dirty="0"/>
              <a:t>Evaluate </a:t>
            </a:r>
            <a:r>
              <a:rPr lang="en-US" dirty="0" smtClean="0"/>
              <a:t>Hypotheses </a:t>
            </a:r>
            <a:endParaRPr lang="en-US" dirty="0"/>
          </a:p>
        </p:txBody>
      </p:sp>
      <p:sp>
        <p:nvSpPr>
          <p:cNvPr id="3" name="Content Placeholder 2"/>
          <p:cNvSpPr>
            <a:spLocks noGrp="1"/>
          </p:cNvSpPr>
          <p:nvPr>
            <p:ph idx="1"/>
          </p:nvPr>
        </p:nvSpPr>
        <p:spPr/>
        <p:txBody>
          <a:bodyPr>
            <a:normAutofit/>
          </a:bodyPr>
          <a:lstStyle/>
          <a:p>
            <a:r>
              <a:rPr lang="en-US" dirty="0" smtClean="0"/>
              <a:t>Compare facts with hypothesis</a:t>
            </a:r>
          </a:p>
          <a:p>
            <a:pPr lvl="1"/>
            <a:r>
              <a:rPr lang="en-US" dirty="0" smtClean="0"/>
              <a:t>All these cases ate the same food/ at the same place</a:t>
            </a:r>
          </a:p>
          <a:p>
            <a:pPr lvl="1"/>
            <a:r>
              <a:rPr lang="en-US" dirty="0" smtClean="0"/>
              <a:t>All these cases had contact with others who had the same illness</a:t>
            </a:r>
          </a:p>
          <a:p>
            <a:r>
              <a:rPr lang="en-US" dirty="0" smtClean="0"/>
              <a:t>Cohort</a:t>
            </a:r>
          </a:p>
          <a:p>
            <a:pPr lvl="1"/>
            <a:r>
              <a:rPr lang="en-US" dirty="0" smtClean="0"/>
              <a:t>Study all people in a group</a:t>
            </a:r>
          </a:p>
          <a:p>
            <a:r>
              <a:rPr lang="en-US" dirty="0" smtClean="0"/>
              <a:t>Case controlled</a:t>
            </a:r>
          </a:p>
          <a:p>
            <a:pPr lvl="1"/>
            <a:r>
              <a:rPr lang="en-US" dirty="0" smtClean="0"/>
              <a:t>Compare risk exposed vs control group</a:t>
            </a:r>
            <a:endParaRPr lang="en-US" dirty="0"/>
          </a:p>
        </p:txBody>
      </p:sp>
    </p:spTree>
    <p:custDataLst>
      <p:tags r:id="rId1"/>
    </p:custData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4500"/>
            <a:ext cx="8534400" cy="927100"/>
          </a:xfrm>
        </p:spPr>
        <p:txBody>
          <a:bodyPr>
            <a:normAutofit/>
          </a:bodyPr>
          <a:lstStyle/>
          <a:p>
            <a:r>
              <a:rPr lang="en-US" dirty="0" smtClean="0"/>
              <a:t>Steps of an Outbreak Investigation</a:t>
            </a:r>
            <a:endParaRPr lang="en-US" dirty="0"/>
          </a:p>
        </p:txBody>
      </p:sp>
      <p:sp>
        <p:nvSpPr>
          <p:cNvPr id="3" name="Content Placeholder 2"/>
          <p:cNvSpPr>
            <a:spLocks noGrp="1"/>
          </p:cNvSpPr>
          <p:nvPr>
            <p:ph sz="half" idx="1"/>
          </p:nvPr>
        </p:nvSpPr>
        <p:spPr>
          <a:xfrm>
            <a:off x="457200" y="1371600"/>
            <a:ext cx="4038600" cy="5105400"/>
          </a:xfrm>
        </p:spPr>
        <p:txBody>
          <a:bodyPr>
            <a:normAutofit/>
          </a:bodyPr>
          <a:lstStyle/>
          <a:p>
            <a:pPr marL="514350" indent="-514350">
              <a:buFont typeface="+mj-lt"/>
              <a:buAutoNum type="arabicPeriod"/>
            </a:pPr>
            <a:r>
              <a:rPr lang="en-US" dirty="0" smtClean="0">
                <a:solidFill>
                  <a:schemeClr val="tx2">
                    <a:lumMod val="60000"/>
                    <a:lumOff val="40000"/>
                  </a:schemeClr>
                </a:solidFill>
              </a:rPr>
              <a:t>Prepare for field work </a:t>
            </a:r>
          </a:p>
          <a:p>
            <a:pPr marL="514350" indent="-514350">
              <a:buFont typeface="+mj-lt"/>
              <a:buAutoNum type="arabicPeriod"/>
            </a:pPr>
            <a:r>
              <a:rPr lang="en-US" dirty="0" smtClean="0">
                <a:solidFill>
                  <a:schemeClr val="tx2">
                    <a:lumMod val="60000"/>
                    <a:lumOff val="40000"/>
                  </a:schemeClr>
                </a:solidFill>
              </a:rPr>
              <a:t>Establish the existence of an outbreak </a:t>
            </a:r>
          </a:p>
          <a:p>
            <a:pPr marL="514350" indent="-514350">
              <a:buFont typeface="+mj-lt"/>
              <a:buAutoNum type="arabicPeriod"/>
            </a:pPr>
            <a:r>
              <a:rPr lang="en-US" dirty="0" smtClean="0">
                <a:solidFill>
                  <a:schemeClr val="tx2">
                    <a:lumMod val="60000"/>
                    <a:lumOff val="40000"/>
                  </a:schemeClr>
                </a:solidFill>
              </a:rPr>
              <a:t>Verify the diagnosis </a:t>
            </a:r>
          </a:p>
          <a:p>
            <a:pPr marL="514350" indent="-514350">
              <a:buFont typeface="+mj-lt"/>
              <a:buAutoNum type="arabicPeriod"/>
            </a:pPr>
            <a:r>
              <a:rPr lang="en-US" dirty="0" smtClean="0">
                <a:solidFill>
                  <a:schemeClr val="tx2">
                    <a:lumMod val="60000"/>
                    <a:lumOff val="40000"/>
                  </a:schemeClr>
                </a:solidFill>
              </a:rPr>
              <a:t>Define and identify cases </a:t>
            </a:r>
          </a:p>
          <a:p>
            <a:pPr marL="514350" indent="-514350">
              <a:buFont typeface="+mj-lt"/>
              <a:buAutoNum type="arabicPeriod"/>
            </a:pPr>
            <a:r>
              <a:rPr lang="en-US" dirty="0" smtClean="0">
                <a:solidFill>
                  <a:schemeClr val="tx2">
                    <a:lumMod val="60000"/>
                    <a:lumOff val="40000"/>
                  </a:schemeClr>
                </a:solidFill>
              </a:rPr>
              <a:t>Describe and orient the data in terms of time, place, and person </a:t>
            </a:r>
          </a:p>
          <a:p>
            <a:pPr marL="514350" indent="-514350">
              <a:buFont typeface="+mj-lt"/>
              <a:buAutoNum type="arabicPeriod"/>
            </a:pPr>
            <a:endParaRPr lang="en-US" sz="2400" dirty="0"/>
          </a:p>
        </p:txBody>
      </p:sp>
      <p:sp>
        <p:nvSpPr>
          <p:cNvPr id="4" name="Content Placeholder 3"/>
          <p:cNvSpPr>
            <a:spLocks noGrp="1"/>
          </p:cNvSpPr>
          <p:nvPr>
            <p:ph sz="half" idx="2"/>
          </p:nvPr>
        </p:nvSpPr>
        <p:spPr>
          <a:xfrm>
            <a:off x="4648200" y="1295400"/>
            <a:ext cx="4038600" cy="5257800"/>
          </a:xfrm>
        </p:spPr>
        <p:txBody>
          <a:bodyPr>
            <a:normAutofit/>
          </a:bodyPr>
          <a:lstStyle/>
          <a:p>
            <a:pPr marL="457200" indent="-457200">
              <a:buFont typeface="+mj-lt"/>
              <a:buAutoNum type="arabicPeriod" startAt="6"/>
            </a:pPr>
            <a:r>
              <a:rPr lang="en-US" dirty="0" smtClean="0">
                <a:solidFill>
                  <a:schemeClr val="tx2">
                    <a:lumMod val="60000"/>
                    <a:lumOff val="40000"/>
                  </a:schemeClr>
                </a:solidFill>
              </a:rPr>
              <a:t>Develop hypotheses </a:t>
            </a:r>
          </a:p>
          <a:p>
            <a:pPr marL="457200" indent="-457200">
              <a:buFont typeface="+mj-lt"/>
              <a:buAutoNum type="arabicPeriod" startAt="6"/>
            </a:pPr>
            <a:r>
              <a:rPr lang="en-US" dirty="0" smtClean="0">
                <a:solidFill>
                  <a:schemeClr val="tx2">
                    <a:lumMod val="60000"/>
                    <a:lumOff val="40000"/>
                  </a:schemeClr>
                </a:solidFill>
              </a:rPr>
              <a:t>Evaluate hypotheses </a:t>
            </a:r>
          </a:p>
          <a:p>
            <a:pPr marL="457200" indent="-457200">
              <a:buFont typeface="+mj-lt"/>
              <a:buAutoNum type="arabicPeriod" startAt="6"/>
            </a:pPr>
            <a:r>
              <a:rPr lang="en-US" dirty="0" smtClean="0">
                <a:solidFill>
                  <a:schemeClr val="tx2">
                    <a:lumMod val="60000"/>
                    <a:lumOff val="40000"/>
                  </a:schemeClr>
                </a:solidFill>
              </a:rPr>
              <a:t>Refine hypotheses and carry out additional studies </a:t>
            </a:r>
          </a:p>
          <a:p>
            <a:pPr marL="457200" indent="-457200">
              <a:buFont typeface="+mj-lt"/>
              <a:buAutoNum type="arabicPeriod" startAt="6"/>
            </a:pPr>
            <a:r>
              <a:rPr lang="en-US" dirty="0" smtClean="0"/>
              <a:t>Implement control and prevention measures </a:t>
            </a:r>
          </a:p>
          <a:p>
            <a:pPr marL="457200" indent="-457200">
              <a:buFont typeface="+mj-lt"/>
              <a:buAutoNum type="arabicPeriod" startAt="6"/>
            </a:pPr>
            <a:r>
              <a:rPr lang="en-US" dirty="0" smtClean="0"/>
              <a:t> </a:t>
            </a:r>
            <a:r>
              <a:rPr lang="en-US" dirty="0" smtClean="0">
                <a:solidFill>
                  <a:schemeClr val="tx2">
                    <a:lumMod val="40000"/>
                    <a:lumOff val="60000"/>
                  </a:schemeClr>
                </a:solidFill>
              </a:rPr>
              <a:t>Communicate findings </a:t>
            </a:r>
          </a:p>
          <a:p>
            <a:pPr marL="457200" indent="-457200">
              <a:buNone/>
            </a:pPr>
            <a:endParaRPr lang="en-US" dirty="0"/>
          </a:p>
        </p:txBody>
      </p:sp>
    </p:spTree>
    <p:custDataLst>
      <p:tags r:id="rId1"/>
    </p:custData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and Prevention</a:t>
            </a:r>
            <a:endParaRPr lang="en-US" dirty="0"/>
          </a:p>
        </p:txBody>
      </p:sp>
      <p:sp>
        <p:nvSpPr>
          <p:cNvPr id="3" name="Content Placeholder 2"/>
          <p:cNvSpPr>
            <a:spLocks noGrp="1"/>
          </p:cNvSpPr>
          <p:nvPr>
            <p:ph idx="1"/>
          </p:nvPr>
        </p:nvSpPr>
        <p:spPr/>
        <p:txBody>
          <a:bodyPr>
            <a:normAutofit/>
          </a:bodyPr>
          <a:lstStyle/>
          <a:p>
            <a:r>
              <a:rPr lang="en-US" dirty="0" smtClean="0"/>
              <a:t>Vaccine</a:t>
            </a:r>
          </a:p>
          <a:p>
            <a:r>
              <a:rPr lang="en-US" dirty="0" smtClean="0"/>
              <a:t>Chemoprophylaxis</a:t>
            </a:r>
          </a:p>
          <a:p>
            <a:r>
              <a:rPr lang="en-US" dirty="0" smtClean="0"/>
              <a:t>Isolation</a:t>
            </a:r>
          </a:p>
          <a:p>
            <a:r>
              <a:rPr lang="en-US" dirty="0" smtClean="0"/>
              <a:t>Antibiotics </a:t>
            </a:r>
          </a:p>
          <a:p>
            <a:r>
              <a:rPr lang="en-US" dirty="0" smtClean="0"/>
              <a:t>Hand washing</a:t>
            </a:r>
          </a:p>
          <a:p>
            <a:r>
              <a:rPr lang="en-US" dirty="0" smtClean="0"/>
              <a:t>Food handling</a:t>
            </a:r>
          </a:p>
          <a:p>
            <a:r>
              <a:rPr lang="en-US" dirty="0" smtClean="0"/>
              <a:t>Mosquito breeding prevention </a:t>
            </a:r>
          </a:p>
          <a:p>
            <a:r>
              <a:rPr lang="en-US" dirty="0" smtClean="0"/>
              <a:t>Insect repellent</a:t>
            </a:r>
          </a:p>
          <a:p>
            <a:endParaRPr lang="en-US" dirty="0"/>
          </a:p>
        </p:txBody>
      </p:sp>
    </p:spTree>
    <p:custDataLst>
      <p:tags r:id="rId1"/>
    </p:custData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4500"/>
            <a:ext cx="8534400" cy="927100"/>
          </a:xfrm>
        </p:spPr>
        <p:txBody>
          <a:bodyPr>
            <a:normAutofit/>
          </a:bodyPr>
          <a:lstStyle/>
          <a:p>
            <a:r>
              <a:rPr lang="en-US" dirty="0" smtClean="0"/>
              <a:t>Steps of an Outbreak Investigation</a:t>
            </a:r>
            <a:endParaRPr lang="en-US" dirty="0"/>
          </a:p>
        </p:txBody>
      </p:sp>
      <p:sp>
        <p:nvSpPr>
          <p:cNvPr id="3" name="Content Placeholder 2"/>
          <p:cNvSpPr>
            <a:spLocks noGrp="1"/>
          </p:cNvSpPr>
          <p:nvPr>
            <p:ph sz="half" idx="1"/>
          </p:nvPr>
        </p:nvSpPr>
        <p:spPr>
          <a:xfrm>
            <a:off x="457200" y="1371600"/>
            <a:ext cx="4038600" cy="5105400"/>
          </a:xfrm>
        </p:spPr>
        <p:txBody>
          <a:bodyPr>
            <a:normAutofit/>
          </a:bodyPr>
          <a:lstStyle/>
          <a:p>
            <a:pPr marL="514350" indent="-514350">
              <a:buFont typeface="+mj-lt"/>
              <a:buAutoNum type="arabicPeriod"/>
            </a:pPr>
            <a:r>
              <a:rPr lang="en-US" dirty="0" smtClean="0">
                <a:solidFill>
                  <a:schemeClr val="accent1">
                    <a:lumMod val="60000"/>
                    <a:lumOff val="40000"/>
                  </a:schemeClr>
                </a:solidFill>
              </a:rPr>
              <a:t>Prepare for field work </a:t>
            </a:r>
          </a:p>
          <a:p>
            <a:pPr marL="514350" indent="-514350">
              <a:buFont typeface="+mj-lt"/>
              <a:buAutoNum type="arabicPeriod"/>
            </a:pPr>
            <a:r>
              <a:rPr lang="en-US" dirty="0" smtClean="0">
                <a:solidFill>
                  <a:schemeClr val="accent1">
                    <a:lumMod val="60000"/>
                    <a:lumOff val="40000"/>
                  </a:schemeClr>
                </a:solidFill>
              </a:rPr>
              <a:t>Establish the existence of an outbreak </a:t>
            </a:r>
          </a:p>
          <a:p>
            <a:pPr marL="514350" indent="-514350">
              <a:buFont typeface="+mj-lt"/>
              <a:buAutoNum type="arabicPeriod"/>
            </a:pPr>
            <a:r>
              <a:rPr lang="en-US" dirty="0" smtClean="0">
                <a:solidFill>
                  <a:schemeClr val="accent1">
                    <a:lumMod val="60000"/>
                    <a:lumOff val="40000"/>
                  </a:schemeClr>
                </a:solidFill>
              </a:rPr>
              <a:t>Verify the diagnosis </a:t>
            </a:r>
          </a:p>
          <a:p>
            <a:pPr marL="514350" indent="-514350">
              <a:buFont typeface="+mj-lt"/>
              <a:buAutoNum type="arabicPeriod"/>
            </a:pPr>
            <a:r>
              <a:rPr lang="en-US" dirty="0" smtClean="0">
                <a:solidFill>
                  <a:schemeClr val="accent1">
                    <a:lumMod val="60000"/>
                    <a:lumOff val="40000"/>
                  </a:schemeClr>
                </a:solidFill>
              </a:rPr>
              <a:t>Define and identify cases </a:t>
            </a:r>
          </a:p>
          <a:p>
            <a:pPr marL="514350" indent="-514350">
              <a:buFont typeface="+mj-lt"/>
              <a:buAutoNum type="arabicPeriod"/>
            </a:pPr>
            <a:r>
              <a:rPr lang="en-US" dirty="0" smtClean="0">
                <a:solidFill>
                  <a:schemeClr val="accent1">
                    <a:lumMod val="60000"/>
                    <a:lumOff val="40000"/>
                  </a:schemeClr>
                </a:solidFill>
              </a:rPr>
              <a:t>Describe and orient the data in terms of time, place, and person </a:t>
            </a:r>
          </a:p>
          <a:p>
            <a:pPr marL="514350" indent="-514350">
              <a:buFont typeface="+mj-lt"/>
              <a:buAutoNum type="arabicPeriod"/>
            </a:pPr>
            <a:endParaRPr lang="en-US" sz="2400" dirty="0"/>
          </a:p>
        </p:txBody>
      </p:sp>
      <p:sp>
        <p:nvSpPr>
          <p:cNvPr id="4" name="Content Placeholder 3"/>
          <p:cNvSpPr>
            <a:spLocks noGrp="1"/>
          </p:cNvSpPr>
          <p:nvPr>
            <p:ph sz="half" idx="2"/>
          </p:nvPr>
        </p:nvSpPr>
        <p:spPr>
          <a:xfrm>
            <a:off x="4648200" y="1295400"/>
            <a:ext cx="4038600" cy="5257800"/>
          </a:xfrm>
        </p:spPr>
        <p:txBody>
          <a:bodyPr>
            <a:normAutofit/>
          </a:bodyPr>
          <a:lstStyle/>
          <a:p>
            <a:pPr marL="457200" indent="-457200">
              <a:buFont typeface="+mj-lt"/>
              <a:buAutoNum type="arabicPeriod" startAt="6"/>
            </a:pPr>
            <a:r>
              <a:rPr lang="en-US" dirty="0" smtClean="0">
                <a:solidFill>
                  <a:schemeClr val="accent1">
                    <a:lumMod val="60000"/>
                    <a:lumOff val="40000"/>
                  </a:schemeClr>
                </a:solidFill>
              </a:rPr>
              <a:t>Develop hypotheses </a:t>
            </a:r>
          </a:p>
          <a:p>
            <a:pPr marL="457200" indent="-457200">
              <a:buFont typeface="+mj-lt"/>
              <a:buAutoNum type="arabicPeriod" startAt="6"/>
            </a:pPr>
            <a:r>
              <a:rPr lang="en-US" dirty="0" smtClean="0">
                <a:solidFill>
                  <a:schemeClr val="accent1">
                    <a:lumMod val="60000"/>
                    <a:lumOff val="40000"/>
                  </a:schemeClr>
                </a:solidFill>
              </a:rPr>
              <a:t>Evaluate hypotheses </a:t>
            </a:r>
          </a:p>
          <a:p>
            <a:pPr marL="457200" indent="-457200">
              <a:buFont typeface="+mj-lt"/>
              <a:buAutoNum type="arabicPeriod" startAt="6"/>
            </a:pPr>
            <a:r>
              <a:rPr lang="en-US" dirty="0" smtClean="0">
                <a:solidFill>
                  <a:schemeClr val="accent1">
                    <a:lumMod val="60000"/>
                    <a:lumOff val="40000"/>
                  </a:schemeClr>
                </a:solidFill>
              </a:rPr>
              <a:t>Refine hypotheses and carry out additional studies </a:t>
            </a:r>
          </a:p>
          <a:p>
            <a:pPr marL="457200" indent="-457200">
              <a:buFont typeface="+mj-lt"/>
              <a:buAutoNum type="arabicPeriod" startAt="6"/>
            </a:pPr>
            <a:r>
              <a:rPr lang="en-US" dirty="0" smtClean="0">
                <a:solidFill>
                  <a:schemeClr val="accent1">
                    <a:lumMod val="60000"/>
                    <a:lumOff val="40000"/>
                  </a:schemeClr>
                </a:solidFill>
              </a:rPr>
              <a:t>Implement control and prevention measures </a:t>
            </a:r>
          </a:p>
          <a:p>
            <a:pPr marL="457200" indent="-457200">
              <a:buFont typeface="+mj-lt"/>
              <a:buAutoNum type="arabicPeriod" startAt="6"/>
            </a:pPr>
            <a:r>
              <a:rPr lang="en-US" dirty="0" smtClean="0"/>
              <a:t> Communicate findings </a:t>
            </a:r>
          </a:p>
          <a:p>
            <a:pPr marL="457200" indent="-457200">
              <a:buNone/>
            </a:pPr>
            <a:endParaRPr lang="en-US" dirty="0"/>
          </a:p>
        </p:txBody>
      </p:sp>
    </p:spTree>
    <p:custDataLst>
      <p:tags r:id="rId1"/>
    </p:custData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Communicate Findings</a:t>
            </a:r>
            <a:endParaRPr lang="en-US" dirty="0"/>
          </a:p>
        </p:txBody>
      </p:sp>
      <p:sp>
        <p:nvSpPr>
          <p:cNvPr id="3" name="Content Placeholder 2"/>
          <p:cNvSpPr>
            <a:spLocks noGrp="1"/>
          </p:cNvSpPr>
          <p:nvPr>
            <p:ph idx="1"/>
          </p:nvPr>
        </p:nvSpPr>
        <p:spPr/>
        <p:txBody>
          <a:bodyPr/>
          <a:lstStyle/>
          <a:p>
            <a:r>
              <a:rPr lang="en-US" dirty="0" smtClean="0"/>
              <a:t>Analysis and distribution of public health data via publications, presentation and reports</a:t>
            </a:r>
          </a:p>
          <a:p>
            <a:r>
              <a:rPr lang="en-US" dirty="0" smtClean="0"/>
              <a:t>MMWR (Morbidity and Mortality Weekly Report)</a:t>
            </a:r>
          </a:p>
          <a:p>
            <a:r>
              <a:rPr lang="en-US" dirty="0" smtClean="0"/>
              <a:t>NEWS/ media/ internet</a:t>
            </a:r>
            <a:br>
              <a:rPr lang="en-US" dirty="0" smtClean="0"/>
            </a:br>
            <a:endParaRPr lang="en-US" dirty="0" smtClean="0"/>
          </a:p>
          <a:p>
            <a:endParaRPr lang="en-US" dirty="0"/>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5637"/>
            <a:ext cx="8229600" cy="639763"/>
          </a:xfrm>
        </p:spPr>
        <p:txBody>
          <a:bodyPr/>
          <a:lstStyle/>
          <a:p>
            <a:r>
              <a:rPr lang="en-US" sz="3600" dirty="0" smtClean="0">
                <a:solidFill>
                  <a:schemeClr val="tx1"/>
                </a:solidFill>
              </a:rPr>
              <a:t>Why do Surveillance?</a:t>
            </a:r>
            <a:endParaRPr lang="en-US" sz="3600" dirty="0">
              <a:solidFill>
                <a:schemeClr val="tx1"/>
              </a:solidFill>
            </a:endParaRPr>
          </a:p>
        </p:txBody>
      </p:sp>
      <p:sp>
        <p:nvSpPr>
          <p:cNvPr id="3" name="Content Placeholder 2"/>
          <p:cNvSpPr>
            <a:spLocks noGrp="1"/>
          </p:cNvSpPr>
          <p:nvPr>
            <p:ph idx="1"/>
          </p:nvPr>
        </p:nvSpPr>
        <p:spPr>
          <a:xfrm>
            <a:off x="381000" y="1981199"/>
            <a:ext cx="8382000" cy="3886201"/>
          </a:xfrm>
        </p:spPr>
        <p:txBody>
          <a:bodyPr/>
          <a:lstStyle/>
          <a:p>
            <a:pPr>
              <a:buClrTx/>
            </a:pPr>
            <a:r>
              <a:rPr lang="en-US" sz="2400" b="0" dirty="0" smtClean="0">
                <a:solidFill>
                  <a:schemeClr val="tx1"/>
                </a:solidFill>
              </a:rPr>
              <a:t>Collect </a:t>
            </a:r>
            <a:r>
              <a:rPr lang="en-US" sz="2400" b="0" dirty="0">
                <a:solidFill>
                  <a:schemeClr val="tx1"/>
                </a:solidFill>
              </a:rPr>
              <a:t>data to better understand the extent of health risk behaviors, preventive care practices and the burden of chronic </a:t>
            </a:r>
            <a:r>
              <a:rPr lang="en-US" sz="2400" b="0" dirty="0" smtClean="0">
                <a:solidFill>
                  <a:schemeClr val="tx1"/>
                </a:solidFill>
              </a:rPr>
              <a:t>diseases</a:t>
            </a:r>
          </a:p>
          <a:p>
            <a:pPr>
              <a:buClrTx/>
            </a:pPr>
            <a:endParaRPr lang="en-US" sz="2400" b="0" dirty="0">
              <a:solidFill>
                <a:schemeClr val="tx1"/>
              </a:solidFill>
            </a:endParaRPr>
          </a:p>
          <a:p>
            <a:pPr>
              <a:buClrTx/>
            </a:pPr>
            <a:r>
              <a:rPr lang="en-US" sz="2400" b="0" dirty="0">
                <a:solidFill>
                  <a:schemeClr val="tx1"/>
                </a:solidFill>
              </a:rPr>
              <a:t>Monitor the progress of prevention </a:t>
            </a:r>
            <a:r>
              <a:rPr lang="en-US" sz="2400" b="0" dirty="0" smtClean="0">
                <a:solidFill>
                  <a:schemeClr val="tx1"/>
                </a:solidFill>
              </a:rPr>
              <a:t>efforts</a:t>
            </a:r>
          </a:p>
          <a:p>
            <a:pPr>
              <a:buClrTx/>
            </a:pPr>
            <a:endParaRPr lang="en-US" sz="2400" b="0" dirty="0">
              <a:solidFill>
                <a:schemeClr val="tx1"/>
              </a:solidFill>
            </a:endParaRPr>
          </a:p>
          <a:p>
            <a:pPr>
              <a:buClrTx/>
            </a:pPr>
            <a:r>
              <a:rPr lang="en-US" sz="2400" b="0" dirty="0">
                <a:solidFill>
                  <a:schemeClr val="tx1"/>
                </a:solidFill>
              </a:rPr>
              <a:t>Help public health professionals and policymakers make more timely and effective decisions</a:t>
            </a:r>
          </a:p>
          <a:p>
            <a:pPr>
              <a:spcBef>
                <a:spcPts val="2400"/>
              </a:spcBef>
            </a:pPr>
            <a:endParaRPr lang="en-US" sz="2600" dirty="0" smtClean="0"/>
          </a:p>
        </p:txBody>
      </p:sp>
    </p:spTree>
    <p:extLst>
      <p:ext uri="{BB962C8B-B14F-4D97-AF65-F5344CB8AC3E}">
        <p14:creationId xmlns:p14="http://schemas.microsoft.com/office/powerpoint/2010/main" val="1335164212"/>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
          <p:cNvGrpSpPr>
            <a:grpSpLocks/>
          </p:cNvGrpSpPr>
          <p:nvPr/>
        </p:nvGrpSpPr>
        <p:grpSpPr bwMode="auto">
          <a:xfrm>
            <a:off x="685800" y="1524000"/>
            <a:ext cx="7585075" cy="4876800"/>
            <a:chOff x="384" y="528"/>
            <a:chExt cx="4778" cy="2880"/>
          </a:xfrm>
        </p:grpSpPr>
        <p:sp>
          <p:nvSpPr>
            <p:cNvPr id="66564" name="Freeform 5"/>
            <p:cNvSpPr>
              <a:spLocks/>
            </p:cNvSpPr>
            <p:nvPr/>
          </p:nvSpPr>
          <p:spPr bwMode="auto">
            <a:xfrm>
              <a:off x="816" y="538"/>
              <a:ext cx="1093" cy="2326"/>
            </a:xfrm>
            <a:custGeom>
              <a:avLst/>
              <a:gdLst>
                <a:gd name="T0" fmla="*/ 637 w 1140"/>
                <a:gd name="T1" fmla="*/ 356 h 2745"/>
                <a:gd name="T2" fmla="*/ 585 w 1140"/>
                <a:gd name="T3" fmla="*/ 393 h 2745"/>
                <a:gd name="T4" fmla="*/ 495 w 1140"/>
                <a:gd name="T5" fmla="*/ 457 h 2745"/>
                <a:gd name="T6" fmla="*/ 418 w 1140"/>
                <a:gd name="T7" fmla="*/ 517 h 2745"/>
                <a:gd name="T8" fmla="*/ 361 w 1140"/>
                <a:gd name="T9" fmla="*/ 577 h 2745"/>
                <a:gd name="T10" fmla="*/ 296 w 1140"/>
                <a:gd name="T11" fmla="*/ 655 h 2745"/>
                <a:gd name="T12" fmla="*/ 240 w 1140"/>
                <a:gd name="T13" fmla="*/ 728 h 2745"/>
                <a:gd name="T14" fmla="*/ 201 w 1140"/>
                <a:gd name="T15" fmla="*/ 791 h 2745"/>
                <a:gd name="T16" fmla="*/ 154 w 1140"/>
                <a:gd name="T17" fmla="*/ 871 h 2745"/>
                <a:gd name="T18" fmla="*/ 113 w 1140"/>
                <a:gd name="T19" fmla="*/ 950 h 2745"/>
                <a:gd name="T20" fmla="*/ 83 w 1140"/>
                <a:gd name="T21" fmla="*/ 1035 h 2745"/>
                <a:gd name="T22" fmla="*/ 51 w 1140"/>
                <a:gd name="T23" fmla="*/ 1153 h 2745"/>
                <a:gd name="T24" fmla="*/ 23 w 1140"/>
                <a:gd name="T25" fmla="*/ 1274 h 2745"/>
                <a:gd name="T26" fmla="*/ 10 w 1140"/>
                <a:gd name="T27" fmla="*/ 1369 h 2745"/>
                <a:gd name="T28" fmla="*/ 3 w 1140"/>
                <a:gd name="T29" fmla="*/ 1488 h 2745"/>
                <a:gd name="T30" fmla="*/ 0 w 1140"/>
                <a:gd name="T31" fmla="*/ 1615 h 2745"/>
                <a:gd name="T32" fmla="*/ 2 w 1140"/>
                <a:gd name="T33" fmla="*/ 1719 h 2745"/>
                <a:gd name="T34" fmla="*/ 14 w 1140"/>
                <a:gd name="T35" fmla="*/ 1834 h 2745"/>
                <a:gd name="T36" fmla="*/ 35 w 1140"/>
                <a:gd name="T37" fmla="*/ 1960 h 2745"/>
                <a:gd name="T38" fmla="*/ 60 w 1140"/>
                <a:gd name="T39" fmla="*/ 2062 h 2745"/>
                <a:gd name="T40" fmla="*/ 102 w 1140"/>
                <a:gd name="T41" fmla="*/ 2183 h 2745"/>
                <a:gd name="T42" fmla="*/ 164 w 1140"/>
                <a:gd name="T43" fmla="*/ 2309 h 2745"/>
                <a:gd name="T44" fmla="*/ 241 w 1140"/>
                <a:gd name="T45" fmla="*/ 2428 h 2745"/>
                <a:gd name="T46" fmla="*/ 308 w 1140"/>
                <a:gd name="T47" fmla="*/ 2501 h 2745"/>
                <a:gd name="T48" fmla="*/ 397 w 1140"/>
                <a:gd name="T49" fmla="*/ 2574 h 2745"/>
                <a:gd name="T50" fmla="*/ 481 w 1140"/>
                <a:gd name="T51" fmla="*/ 2635 h 2745"/>
                <a:gd name="T52" fmla="*/ 548 w 1140"/>
                <a:gd name="T53" fmla="*/ 2677 h 2745"/>
                <a:gd name="T54" fmla="*/ 654 w 1140"/>
                <a:gd name="T55" fmla="*/ 2714 h 2745"/>
                <a:gd name="T56" fmla="*/ 742 w 1140"/>
                <a:gd name="T57" fmla="*/ 2740 h 2745"/>
                <a:gd name="T58" fmla="*/ 1028 w 1140"/>
                <a:gd name="T59" fmla="*/ 2152 h 2745"/>
                <a:gd name="T60" fmla="*/ 969 w 1140"/>
                <a:gd name="T61" fmla="*/ 2151 h 2745"/>
                <a:gd name="T62" fmla="*/ 873 w 1140"/>
                <a:gd name="T63" fmla="*/ 2147 h 2745"/>
                <a:gd name="T64" fmla="*/ 801 w 1140"/>
                <a:gd name="T65" fmla="*/ 2139 h 2745"/>
                <a:gd name="T66" fmla="*/ 741 w 1140"/>
                <a:gd name="T67" fmla="*/ 2126 h 2745"/>
                <a:gd name="T68" fmla="*/ 673 w 1140"/>
                <a:gd name="T69" fmla="*/ 2109 h 2745"/>
                <a:gd name="T70" fmla="*/ 614 w 1140"/>
                <a:gd name="T71" fmla="*/ 2087 h 2745"/>
                <a:gd name="T72" fmla="*/ 565 w 1140"/>
                <a:gd name="T73" fmla="*/ 2058 h 2745"/>
                <a:gd name="T74" fmla="*/ 506 w 1140"/>
                <a:gd name="T75" fmla="*/ 2015 h 2745"/>
                <a:gd name="T76" fmla="*/ 452 w 1140"/>
                <a:gd name="T77" fmla="*/ 1970 h 2745"/>
                <a:gd name="T78" fmla="*/ 416 w 1140"/>
                <a:gd name="T79" fmla="*/ 1931 h 2745"/>
                <a:gd name="T80" fmla="*/ 383 w 1140"/>
                <a:gd name="T81" fmla="*/ 1876 h 2745"/>
                <a:gd name="T82" fmla="*/ 350 w 1140"/>
                <a:gd name="T83" fmla="*/ 1817 h 2745"/>
                <a:gd name="T84" fmla="*/ 332 w 1140"/>
                <a:gd name="T85" fmla="*/ 1763 h 2745"/>
                <a:gd name="T86" fmla="*/ 317 w 1140"/>
                <a:gd name="T87" fmla="*/ 1691 h 2745"/>
                <a:gd name="T88" fmla="*/ 306 w 1140"/>
                <a:gd name="T89" fmla="*/ 1611 h 2745"/>
                <a:gd name="T90" fmla="*/ 301 w 1140"/>
                <a:gd name="T91" fmla="*/ 1546 h 2745"/>
                <a:gd name="T92" fmla="*/ 304 w 1140"/>
                <a:gd name="T93" fmla="*/ 1475 h 2745"/>
                <a:gd name="T94" fmla="*/ 314 w 1140"/>
                <a:gd name="T95" fmla="*/ 1406 h 2745"/>
                <a:gd name="T96" fmla="*/ 332 w 1140"/>
                <a:gd name="T97" fmla="*/ 1343 h 2745"/>
                <a:gd name="T98" fmla="*/ 359 w 1140"/>
                <a:gd name="T99" fmla="*/ 1276 h 2745"/>
                <a:gd name="T100" fmla="*/ 395 w 1140"/>
                <a:gd name="T101" fmla="*/ 1213 h 2745"/>
                <a:gd name="T102" fmla="*/ 434 w 1140"/>
                <a:gd name="T103" fmla="*/ 1161 h 2745"/>
                <a:gd name="T104" fmla="*/ 484 w 1140"/>
                <a:gd name="T105" fmla="*/ 1115 h 2745"/>
                <a:gd name="T106" fmla="*/ 556 w 1140"/>
                <a:gd name="T107" fmla="*/ 1063 h 2745"/>
                <a:gd name="T108" fmla="*/ 623 w 1140"/>
                <a:gd name="T109" fmla="*/ 1022 h 2745"/>
                <a:gd name="T110" fmla="*/ 641 w 1140"/>
                <a:gd name="T111" fmla="*/ 1017 h 2745"/>
                <a:gd name="T112" fmla="*/ 642 w 1140"/>
                <a:gd name="T113" fmla="*/ 1064 h 2745"/>
                <a:gd name="T114" fmla="*/ 642 w 1140"/>
                <a:gd name="T115" fmla="*/ 1207 h 27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40"/>
                <a:gd name="T175" fmla="*/ 0 h 2745"/>
                <a:gd name="T176" fmla="*/ 1140 w 1140"/>
                <a:gd name="T177" fmla="*/ 2745 h 274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40" h="2745">
                  <a:moveTo>
                    <a:pt x="644" y="1359"/>
                  </a:moveTo>
                  <a:lnTo>
                    <a:pt x="1139" y="668"/>
                  </a:lnTo>
                  <a:lnTo>
                    <a:pt x="640" y="0"/>
                  </a:lnTo>
                  <a:lnTo>
                    <a:pt x="640" y="354"/>
                  </a:lnTo>
                  <a:lnTo>
                    <a:pt x="637" y="356"/>
                  </a:lnTo>
                  <a:lnTo>
                    <a:pt x="633" y="359"/>
                  </a:lnTo>
                  <a:lnTo>
                    <a:pt x="624" y="366"/>
                  </a:lnTo>
                  <a:lnTo>
                    <a:pt x="613" y="373"/>
                  </a:lnTo>
                  <a:lnTo>
                    <a:pt x="600" y="382"/>
                  </a:lnTo>
                  <a:lnTo>
                    <a:pt x="585" y="393"/>
                  </a:lnTo>
                  <a:lnTo>
                    <a:pt x="568" y="404"/>
                  </a:lnTo>
                  <a:lnTo>
                    <a:pt x="551" y="416"/>
                  </a:lnTo>
                  <a:lnTo>
                    <a:pt x="532" y="430"/>
                  </a:lnTo>
                  <a:lnTo>
                    <a:pt x="513" y="443"/>
                  </a:lnTo>
                  <a:lnTo>
                    <a:pt x="495" y="457"/>
                  </a:lnTo>
                  <a:lnTo>
                    <a:pt x="477" y="470"/>
                  </a:lnTo>
                  <a:lnTo>
                    <a:pt x="460" y="484"/>
                  </a:lnTo>
                  <a:lnTo>
                    <a:pt x="444" y="496"/>
                  </a:lnTo>
                  <a:lnTo>
                    <a:pt x="430" y="507"/>
                  </a:lnTo>
                  <a:lnTo>
                    <a:pt x="418" y="517"/>
                  </a:lnTo>
                  <a:lnTo>
                    <a:pt x="408" y="526"/>
                  </a:lnTo>
                  <a:lnTo>
                    <a:pt x="398" y="537"/>
                  </a:lnTo>
                  <a:lnTo>
                    <a:pt x="386" y="550"/>
                  </a:lnTo>
                  <a:lnTo>
                    <a:pt x="375" y="562"/>
                  </a:lnTo>
                  <a:lnTo>
                    <a:pt x="361" y="577"/>
                  </a:lnTo>
                  <a:lnTo>
                    <a:pt x="349" y="592"/>
                  </a:lnTo>
                  <a:lnTo>
                    <a:pt x="335" y="608"/>
                  </a:lnTo>
                  <a:lnTo>
                    <a:pt x="322" y="623"/>
                  </a:lnTo>
                  <a:lnTo>
                    <a:pt x="309" y="640"/>
                  </a:lnTo>
                  <a:lnTo>
                    <a:pt x="296" y="655"/>
                  </a:lnTo>
                  <a:lnTo>
                    <a:pt x="283" y="671"/>
                  </a:lnTo>
                  <a:lnTo>
                    <a:pt x="271" y="686"/>
                  </a:lnTo>
                  <a:lnTo>
                    <a:pt x="260" y="701"/>
                  </a:lnTo>
                  <a:lnTo>
                    <a:pt x="250" y="715"/>
                  </a:lnTo>
                  <a:lnTo>
                    <a:pt x="240" y="728"/>
                  </a:lnTo>
                  <a:lnTo>
                    <a:pt x="232" y="739"/>
                  </a:lnTo>
                  <a:lnTo>
                    <a:pt x="225" y="752"/>
                  </a:lnTo>
                  <a:lnTo>
                    <a:pt x="217" y="764"/>
                  </a:lnTo>
                  <a:lnTo>
                    <a:pt x="209" y="778"/>
                  </a:lnTo>
                  <a:lnTo>
                    <a:pt x="201" y="791"/>
                  </a:lnTo>
                  <a:lnTo>
                    <a:pt x="191" y="808"/>
                  </a:lnTo>
                  <a:lnTo>
                    <a:pt x="182" y="823"/>
                  </a:lnTo>
                  <a:lnTo>
                    <a:pt x="173" y="839"/>
                  </a:lnTo>
                  <a:lnTo>
                    <a:pt x="164" y="855"/>
                  </a:lnTo>
                  <a:lnTo>
                    <a:pt x="154" y="871"/>
                  </a:lnTo>
                  <a:lnTo>
                    <a:pt x="145" y="888"/>
                  </a:lnTo>
                  <a:lnTo>
                    <a:pt x="136" y="904"/>
                  </a:lnTo>
                  <a:lnTo>
                    <a:pt x="128" y="920"/>
                  </a:lnTo>
                  <a:lnTo>
                    <a:pt x="120" y="936"/>
                  </a:lnTo>
                  <a:lnTo>
                    <a:pt x="113" y="950"/>
                  </a:lnTo>
                  <a:lnTo>
                    <a:pt x="107" y="965"/>
                  </a:lnTo>
                  <a:lnTo>
                    <a:pt x="103" y="978"/>
                  </a:lnTo>
                  <a:lnTo>
                    <a:pt x="96" y="995"/>
                  </a:lnTo>
                  <a:lnTo>
                    <a:pt x="90" y="1014"/>
                  </a:lnTo>
                  <a:lnTo>
                    <a:pt x="83" y="1035"/>
                  </a:lnTo>
                  <a:lnTo>
                    <a:pt x="77" y="1057"/>
                  </a:lnTo>
                  <a:lnTo>
                    <a:pt x="69" y="1080"/>
                  </a:lnTo>
                  <a:lnTo>
                    <a:pt x="63" y="1104"/>
                  </a:lnTo>
                  <a:lnTo>
                    <a:pt x="57" y="1129"/>
                  </a:lnTo>
                  <a:lnTo>
                    <a:pt x="51" y="1153"/>
                  </a:lnTo>
                  <a:lnTo>
                    <a:pt x="44" y="1179"/>
                  </a:lnTo>
                  <a:lnTo>
                    <a:pt x="38" y="1204"/>
                  </a:lnTo>
                  <a:lnTo>
                    <a:pt x="33" y="1228"/>
                  </a:lnTo>
                  <a:lnTo>
                    <a:pt x="28" y="1251"/>
                  </a:lnTo>
                  <a:lnTo>
                    <a:pt x="23" y="1274"/>
                  </a:lnTo>
                  <a:lnTo>
                    <a:pt x="19" y="1295"/>
                  </a:lnTo>
                  <a:lnTo>
                    <a:pt x="16" y="1314"/>
                  </a:lnTo>
                  <a:lnTo>
                    <a:pt x="14" y="1331"/>
                  </a:lnTo>
                  <a:lnTo>
                    <a:pt x="12" y="1349"/>
                  </a:lnTo>
                  <a:lnTo>
                    <a:pt x="10" y="1369"/>
                  </a:lnTo>
                  <a:lnTo>
                    <a:pt x="9" y="1390"/>
                  </a:lnTo>
                  <a:lnTo>
                    <a:pt x="7" y="1413"/>
                  </a:lnTo>
                  <a:lnTo>
                    <a:pt x="6" y="1438"/>
                  </a:lnTo>
                  <a:lnTo>
                    <a:pt x="4" y="1462"/>
                  </a:lnTo>
                  <a:lnTo>
                    <a:pt x="3" y="1488"/>
                  </a:lnTo>
                  <a:lnTo>
                    <a:pt x="3" y="1513"/>
                  </a:lnTo>
                  <a:lnTo>
                    <a:pt x="1" y="1540"/>
                  </a:lnTo>
                  <a:lnTo>
                    <a:pt x="1" y="1566"/>
                  </a:lnTo>
                  <a:lnTo>
                    <a:pt x="0" y="1591"/>
                  </a:lnTo>
                  <a:lnTo>
                    <a:pt x="0" y="1615"/>
                  </a:lnTo>
                  <a:lnTo>
                    <a:pt x="0" y="1639"/>
                  </a:lnTo>
                  <a:lnTo>
                    <a:pt x="0" y="1661"/>
                  </a:lnTo>
                  <a:lnTo>
                    <a:pt x="1" y="1682"/>
                  </a:lnTo>
                  <a:lnTo>
                    <a:pt x="2" y="1700"/>
                  </a:lnTo>
                  <a:lnTo>
                    <a:pt x="2" y="1719"/>
                  </a:lnTo>
                  <a:lnTo>
                    <a:pt x="4" y="1740"/>
                  </a:lnTo>
                  <a:lnTo>
                    <a:pt x="5" y="1762"/>
                  </a:lnTo>
                  <a:lnTo>
                    <a:pt x="8" y="1785"/>
                  </a:lnTo>
                  <a:lnTo>
                    <a:pt x="11" y="1810"/>
                  </a:lnTo>
                  <a:lnTo>
                    <a:pt x="14" y="1834"/>
                  </a:lnTo>
                  <a:lnTo>
                    <a:pt x="17" y="1860"/>
                  </a:lnTo>
                  <a:lnTo>
                    <a:pt x="22" y="1885"/>
                  </a:lnTo>
                  <a:lnTo>
                    <a:pt x="26" y="1911"/>
                  </a:lnTo>
                  <a:lnTo>
                    <a:pt x="30" y="1936"/>
                  </a:lnTo>
                  <a:lnTo>
                    <a:pt x="35" y="1960"/>
                  </a:lnTo>
                  <a:lnTo>
                    <a:pt x="39" y="1984"/>
                  </a:lnTo>
                  <a:lnTo>
                    <a:pt x="44" y="2006"/>
                  </a:lnTo>
                  <a:lnTo>
                    <a:pt x="49" y="2026"/>
                  </a:lnTo>
                  <a:lnTo>
                    <a:pt x="54" y="2045"/>
                  </a:lnTo>
                  <a:lnTo>
                    <a:pt x="60" y="2062"/>
                  </a:lnTo>
                  <a:lnTo>
                    <a:pt x="66" y="2086"/>
                  </a:lnTo>
                  <a:lnTo>
                    <a:pt x="73" y="2109"/>
                  </a:lnTo>
                  <a:lnTo>
                    <a:pt x="82" y="2133"/>
                  </a:lnTo>
                  <a:lnTo>
                    <a:pt x="92" y="2157"/>
                  </a:lnTo>
                  <a:lnTo>
                    <a:pt x="102" y="2183"/>
                  </a:lnTo>
                  <a:lnTo>
                    <a:pt x="113" y="2208"/>
                  </a:lnTo>
                  <a:lnTo>
                    <a:pt x="124" y="2234"/>
                  </a:lnTo>
                  <a:lnTo>
                    <a:pt x="138" y="2258"/>
                  </a:lnTo>
                  <a:lnTo>
                    <a:pt x="151" y="2283"/>
                  </a:lnTo>
                  <a:lnTo>
                    <a:pt x="164" y="2309"/>
                  </a:lnTo>
                  <a:lnTo>
                    <a:pt x="179" y="2334"/>
                  </a:lnTo>
                  <a:lnTo>
                    <a:pt x="194" y="2358"/>
                  </a:lnTo>
                  <a:lnTo>
                    <a:pt x="209" y="2382"/>
                  </a:lnTo>
                  <a:lnTo>
                    <a:pt x="225" y="2405"/>
                  </a:lnTo>
                  <a:lnTo>
                    <a:pt x="241" y="2428"/>
                  </a:lnTo>
                  <a:lnTo>
                    <a:pt x="258" y="2449"/>
                  </a:lnTo>
                  <a:lnTo>
                    <a:pt x="267" y="2461"/>
                  </a:lnTo>
                  <a:lnTo>
                    <a:pt x="278" y="2474"/>
                  </a:lnTo>
                  <a:lnTo>
                    <a:pt x="292" y="2487"/>
                  </a:lnTo>
                  <a:lnTo>
                    <a:pt x="308" y="2501"/>
                  </a:lnTo>
                  <a:lnTo>
                    <a:pt x="324" y="2516"/>
                  </a:lnTo>
                  <a:lnTo>
                    <a:pt x="342" y="2530"/>
                  </a:lnTo>
                  <a:lnTo>
                    <a:pt x="360" y="2546"/>
                  </a:lnTo>
                  <a:lnTo>
                    <a:pt x="379" y="2559"/>
                  </a:lnTo>
                  <a:lnTo>
                    <a:pt x="397" y="2574"/>
                  </a:lnTo>
                  <a:lnTo>
                    <a:pt x="416" y="2588"/>
                  </a:lnTo>
                  <a:lnTo>
                    <a:pt x="433" y="2602"/>
                  </a:lnTo>
                  <a:lnTo>
                    <a:pt x="451" y="2614"/>
                  </a:lnTo>
                  <a:lnTo>
                    <a:pt x="467" y="2625"/>
                  </a:lnTo>
                  <a:lnTo>
                    <a:pt x="481" y="2635"/>
                  </a:lnTo>
                  <a:lnTo>
                    <a:pt x="494" y="2645"/>
                  </a:lnTo>
                  <a:lnTo>
                    <a:pt x="504" y="2651"/>
                  </a:lnTo>
                  <a:lnTo>
                    <a:pt x="516" y="2660"/>
                  </a:lnTo>
                  <a:lnTo>
                    <a:pt x="531" y="2668"/>
                  </a:lnTo>
                  <a:lnTo>
                    <a:pt x="548" y="2677"/>
                  </a:lnTo>
                  <a:lnTo>
                    <a:pt x="568" y="2685"/>
                  </a:lnTo>
                  <a:lnTo>
                    <a:pt x="588" y="2693"/>
                  </a:lnTo>
                  <a:lnTo>
                    <a:pt x="610" y="2701"/>
                  </a:lnTo>
                  <a:lnTo>
                    <a:pt x="631" y="2708"/>
                  </a:lnTo>
                  <a:lnTo>
                    <a:pt x="654" y="2714"/>
                  </a:lnTo>
                  <a:lnTo>
                    <a:pt x="674" y="2721"/>
                  </a:lnTo>
                  <a:lnTo>
                    <a:pt x="694" y="2727"/>
                  </a:lnTo>
                  <a:lnTo>
                    <a:pt x="712" y="2732"/>
                  </a:lnTo>
                  <a:lnTo>
                    <a:pt x="729" y="2736"/>
                  </a:lnTo>
                  <a:lnTo>
                    <a:pt x="742" y="2740"/>
                  </a:lnTo>
                  <a:lnTo>
                    <a:pt x="752" y="2742"/>
                  </a:lnTo>
                  <a:lnTo>
                    <a:pt x="758" y="2744"/>
                  </a:lnTo>
                  <a:lnTo>
                    <a:pt x="761" y="2744"/>
                  </a:lnTo>
                  <a:lnTo>
                    <a:pt x="1030" y="2152"/>
                  </a:lnTo>
                  <a:lnTo>
                    <a:pt x="1028" y="2152"/>
                  </a:lnTo>
                  <a:lnTo>
                    <a:pt x="1021" y="2152"/>
                  </a:lnTo>
                  <a:lnTo>
                    <a:pt x="1012" y="2152"/>
                  </a:lnTo>
                  <a:lnTo>
                    <a:pt x="1000" y="2152"/>
                  </a:lnTo>
                  <a:lnTo>
                    <a:pt x="985" y="2152"/>
                  </a:lnTo>
                  <a:lnTo>
                    <a:pt x="969" y="2151"/>
                  </a:lnTo>
                  <a:lnTo>
                    <a:pt x="951" y="2151"/>
                  </a:lnTo>
                  <a:lnTo>
                    <a:pt x="932" y="2149"/>
                  </a:lnTo>
                  <a:lnTo>
                    <a:pt x="913" y="2149"/>
                  </a:lnTo>
                  <a:lnTo>
                    <a:pt x="893" y="2148"/>
                  </a:lnTo>
                  <a:lnTo>
                    <a:pt x="873" y="2147"/>
                  </a:lnTo>
                  <a:lnTo>
                    <a:pt x="856" y="2145"/>
                  </a:lnTo>
                  <a:lnTo>
                    <a:pt x="838" y="2144"/>
                  </a:lnTo>
                  <a:lnTo>
                    <a:pt x="823" y="2143"/>
                  </a:lnTo>
                  <a:lnTo>
                    <a:pt x="810" y="2141"/>
                  </a:lnTo>
                  <a:lnTo>
                    <a:pt x="801" y="2139"/>
                  </a:lnTo>
                  <a:lnTo>
                    <a:pt x="790" y="2137"/>
                  </a:lnTo>
                  <a:lnTo>
                    <a:pt x="779" y="2134"/>
                  </a:lnTo>
                  <a:lnTo>
                    <a:pt x="766" y="2132"/>
                  </a:lnTo>
                  <a:lnTo>
                    <a:pt x="754" y="2129"/>
                  </a:lnTo>
                  <a:lnTo>
                    <a:pt x="741" y="2126"/>
                  </a:lnTo>
                  <a:lnTo>
                    <a:pt x="727" y="2123"/>
                  </a:lnTo>
                  <a:lnTo>
                    <a:pt x="714" y="2120"/>
                  </a:lnTo>
                  <a:lnTo>
                    <a:pt x="700" y="2116"/>
                  </a:lnTo>
                  <a:lnTo>
                    <a:pt x="687" y="2113"/>
                  </a:lnTo>
                  <a:lnTo>
                    <a:pt x="673" y="2109"/>
                  </a:lnTo>
                  <a:lnTo>
                    <a:pt x="660" y="2105"/>
                  </a:lnTo>
                  <a:lnTo>
                    <a:pt x="648" y="2100"/>
                  </a:lnTo>
                  <a:lnTo>
                    <a:pt x="635" y="2096"/>
                  </a:lnTo>
                  <a:lnTo>
                    <a:pt x="624" y="2091"/>
                  </a:lnTo>
                  <a:lnTo>
                    <a:pt x="614" y="2087"/>
                  </a:lnTo>
                  <a:lnTo>
                    <a:pt x="606" y="2081"/>
                  </a:lnTo>
                  <a:lnTo>
                    <a:pt x="596" y="2077"/>
                  </a:lnTo>
                  <a:lnTo>
                    <a:pt x="586" y="2071"/>
                  </a:lnTo>
                  <a:lnTo>
                    <a:pt x="576" y="2065"/>
                  </a:lnTo>
                  <a:lnTo>
                    <a:pt x="565" y="2058"/>
                  </a:lnTo>
                  <a:lnTo>
                    <a:pt x="553" y="2050"/>
                  </a:lnTo>
                  <a:lnTo>
                    <a:pt x="541" y="2042"/>
                  </a:lnTo>
                  <a:lnTo>
                    <a:pt x="529" y="2033"/>
                  </a:lnTo>
                  <a:lnTo>
                    <a:pt x="518" y="2024"/>
                  </a:lnTo>
                  <a:lnTo>
                    <a:pt x="506" y="2015"/>
                  </a:lnTo>
                  <a:lnTo>
                    <a:pt x="494" y="2006"/>
                  </a:lnTo>
                  <a:lnTo>
                    <a:pt x="482" y="1997"/>
                  </a:lnTo>
                  <a:lnTo>
                    <a:pt x="472" y="1987"/>
                  </a:lnTo>
                  <a:lnTo>
                    <a:pt x="461" y="1979"/>
                  </a:lnTo>
                  <a:lnTo>
                    <a:pt x="452" y="1970"/>
                  </a:lnTo>
                  <a:lnTo>
                    <a:pt x="443" y="1962"/>
                  </a:lnTo>
                  <a:lnTo>
                    <a:pt x="437" y="1953"/>
                  </a:lnTo>
                  <a:lnTo>
                    <a:pt x="430" y="1948"/>
                  </a:lnTo>
                  <a:lnTo>
                    <a:pt x="424" y="1940"/>
                  </a:lnTo>
                  <a:lnTo>
                    <a:pt x="416" y="1931"/>
                  </a:lnTo>
                  <a:lnTo>
                    <a:pt x="410" y="1921"/>
                  </a:lnTo>
                  <a:lnTo>
                    <a:pt x="403" y="1911"/>
                  </a:lnTo>
                  <a:lnTo>
                    <a:pt x="396" y="1900"/>
                  </a:lnTo>
                  <a:lnTo>
                    <a:pt x="388" y="1888"/>
                  </a:lnTo>
                  <a:lnTo>
                    <a:pt x="383" y="1876"/>
                  </a:lnTo>
                  <a:lnTo>
                    <a:pt x="375" y="1864"/>
                  </a:lnTo>
                  <a:lnTo>
                    <a:pt x="368" y="1852"/>
                  </a:lnTo>
                  <a:lnTo>
                    <a:pt x="362" y="1840"/>
                  </a:lnTo>
                  <a:lnTo>
                    <a:pt x="356" y="1828"/>
                  </a:lnTo>
                  <a:lnTo>
                    <a:pt x="350" y="1817"/>
                  </a:lnTo>
                  <a:lnTo>
                    <a:pt x="346" y="1805"/>
                  </a:lnTo>
                  <a:lnTo>
                    <a:pt x="342" y="1794"/>
                  </a:lnTo>
                  <a:lnTo>
                    <a:pt x="339" y="1784"/>
                  </a:lnTo>
                  <a:lnTo>
                    <a:pt x="335" y="1774"/>
                  </a:lnTo>
                  <a:lnTo>
                    <a:pt x="332" y="1763"/>
                  </a:lnTo>
                  <a:lnTo>
                    <a:pt x="329" y="1750"/>
                  </a:lnTo>
                  <a:lnTo>
                    <a:pt x="326" y="1736"/>
                  </a:lnTo>
                  <a:lnTo>
                    <a:pt x="323" y="1721"/>
                  </a:lnTo>
                  <a:lnTo>
                    <a:pt x="320" y="1706"/>
                  </a:lnTo>
                  <a:lnTo>
                    <a:pt x="317" y="1691"/>
                  </a:lnTo>
                  <a:lnTo>
                    <a:pt x="315" y="1674"/>
                  </a:lnTo>
                  <a:lnTo>
                    <a:pt x="312" y="1658"/>
                  </a:lnTo>
                  <a:lnTo>
                    <a:pt x="310" y="1642"/>
                  </a:lnTo>
                  <a:lnTo>
                    <a:pt x="308" y="1627"/>
                  </a:lnTo>
                  <a:lnTo>
                    <a:pt x="306" y="1611"/>
                  </a:lnTo>
                  <a:lnTo>
                    <a:pt x="305" y="1597"/>
                  </a:lnTo>
                  <a:lnTo>
                    <a:pt x="303" y="1583"/>
                  </a:lnTo>
                  <a:lnTo>
                    <a:pt x="302" y="1570"/>
                  </a:lnTo>
                  <a:lnTo>
                    <a:pt x="302" y="1559"/>
                  </a:lnTo>
                  <a:lnTo>
                    <a:pt x="301" y="1546"/>
                  </a:lnTo>
                  <a:lnTo>
                    <a:pt x="301" y="1532"/>
                  </a:lnTo>
                  <a:lnTo>
                    <a:pt x="301" y="1519"/>
                  </a:lnTo>
                  <a:lnTo>
                    <a:pt x="302" y="1504"/>
                  </a:lnTo>
                  <a:lnTo>
                    <a:pt x="302" y="1490"/>
                  </a:lnTo>
                  <a:lnTo>
                    <a:pt x="304" y="1475"/>
                  </a:lnTo>
                  <a:lnTo>
                    <a:pt x="305" y="1462"/>
                  </a:lnTo>
                  <a:lnTo>
                    <a:pt x="307" y="1446"/>
                  </a:lnTo>
                  <a:lnTo>
                    <a:pt x="309" y="1433"/>
                  </a:lnTo>
                  <a:lnTo>
                    <a:pt x="311" y="1419"/>
                  </a:lnTo>
                  <a:lnTo>
                    <a:pt x="314" y="1406"/>
                  </a:lnTo>
                  <a:lnTo>
                    <a:pt x="317" y="1392"/>
                  </a:lnTo>
                  <a:lnTo>
                    <a:pt x="320" y="1380"/>
                  </a:lnTo>
                  <a:lnTo>
                    <a:pt x="324" y="1367"/>
                  </a:lnTo>
                  <a:lnTo>
                    <a:pt x="328" y="1355"/>
                  </a:lnTo>
                  <a:lnTo>
                    <a:pt x="332" y="1343"/>
                  </a:lnTo>
                  <a:lnTo>
                    <a:pt x="337" y="1329"/>
                  </a:lnTo>
                  <a:lnTo>
                    <a:pt x="342" y="1316"/>
                  </a:lnTo>
                  <a:lnTo>
                    <a:pt x="347" y="1302"/>
                  </a:lnTo>
                  <a:lnTo>
                    <a:pt x="353" y="1288"/>
                  </a:lnTo>
                  <a:lnTo>
                    <a:pt x="359" y="1276"/>
                  </a:lnTo>
                  <a:lnTo>
                    <a:pt x="366" y="1262"/>
                  </a:lnTo>
                  <a:lnTo>
                    <a:pt x="373" y="1250"/>
                  </a:lnTo>
                  <a:lnTo>
                    <a:pt x="380" y="1236"/>
                  </a:lnTo>
                  <a:lnTo>
                    <a:pt x="387" y="1225"/>
                  </a:lnTo>
                  <a:lnTo>
                    <a:pt x="395" y="1213"/>
                  </a:lnTo>
                  <a:lnTo>
                    <a:pt x="403" y="1203"/>
                  </a:lnTo>
                  <a:lnTo>
                    <a:pt x="411" y="1191"/>
                  </a:lnTo>
                  <a:lnTo>
                    <a:pt x="419" y="1181"/>
                  </a:lnTo>
                  <a:lnTo>
                    <a:pt x="427" y="1171"/>
                  </a:lnTo>
                  <a:lnTo>
                    <a:pt x="434" y="1161"/>
                  </a:lnTo>
                  <a:lnTo>
                    <a:pt x="443" y="1152"/>
                  </a:lnTo>
                  <a:lnTo>
                    <a:pt x="450" y="1144"/>
                  </a:lnTo>
                  <a:lnTo>
                    <a:pt x="460" y="1135"/>
                  </a:lnTo>
                  <a:lnTo>
                    <a:pt x="471" y="1125"/>
                  </a:lnTo>
                  <a:lnTo>
                    <a:pt x="484" y="1115"/>
                  </a:lnTo>
                  <a:lnTo>
                    <a:pt x="497" y="1104"/>
                  </a:lnTo>
                  <a:lnTo>
                    <a:pt x="511" y="1093"/>
                  </a:lnTo>
                  <a:lnTo>
                    <a:pt x="526" y="1083"/>
                  </a:lnTo>
                  <a:lnTo>
                    <a:pt x="541" y="1072"/>
                  </a:lnTo>
                  <a:lnTo>
                    <a:pt x="556" y="1063"/>
                  </a:lnTo>
                  <a:lnTo>
                    <a:pt x="571" y="1052"/>
                  </a:lnTo>
                  <a:lnTo>
                    <a:pt x="585" y="1044"/>
                  </a:lnTo>
                  <a:lnTo>
                    <a:pt x="599" y="1035"/>
                  </a:lnTo>
                  <a:lnTo>
                    <a:pt x="611" y="1029"/>
                  </a:lnTo>
                  <a:lnTo>
                    <a:pt x="623" y="1022"/>
                  </a:lnTo>
                  <a:lnTo>
                    <a:pt x="633" y="1017"/>
                  </a:lnTo>
                  <a:lnTo>
                    <a:pt x="641" y="1013"/>
                  </a:lnTo>
                  <a:lnTo>
                    <a:pt x="641" y="1014"/>
                  </a:lnTo>
                  <a:lnTo>
                    <a:pt x="641" y="1017"/>
                  </a:lnTo>
                  <a:lnTo>
                    <a:pt x="642" y="1021"/>
                  </a:lnTo>
                  <a:lnTo>
                    <a:pt x="642" y="1027"/>
                  </a:lnTo>
                  <a:lnTo>
                    <a:pt x="642" y="1037"/>
                  </a:lnTo>
                  <a:lnTo>
                    <a:pt x="642" y="1048"/>
                  </a:lnTo>
                  <a:lnTo>
                    <a:pt x="642" y="1064"/>
                  </a:lnTo>
                  <a:lnTo>
                    <a:pt x="642" y="1083"/>
                  </a:lnTo>
                  <a:lnTo>
                    <a:pt x="642" y="1107"/>
                  </a:lnTo>
                  <a:lnTo>
                    <a:pt x="642" y="1135"/>
                  </a:lnTo>
                  <a:lnTo>
                    <a:pt x="642" y="1168"/>
                  </a:lnTo>
                  <a:lnTo>
                    <a:pt x="642" y="1207"/>
                  </a:lnTo>
                  <a:lnTo>
                    <a:pt x="642" y="1251"/>
                  </a:lnTo>
                  <a:lnTo>
                    <a:pt x="642" y="1302"/>
                  </a:lnTo>
                  <a:lnTo>
                    <a:pt x="644" y="1359"/>
                  </a:lnTo>
                </a:path>
              </a:pathLst>
            </a:custGeom>
            <a:noFill/>
            <a:ln w="47307" cap="flat" cmpd="sng">
              <a:solidFill>
                <a:schemeClr val="tx1"/>
              </a:solidFill>
              <a:prstDash val="solid"/>
              <a:round/>
              <a:headEnd type="none" w="med" len="med"/>
              <a:tailEnd type="none" w="med" len="med"/>
            </a:ln>
          </p:spPr>
          <p:txBody>
            <a:bodyPr/>
            <a:lstStyle/>
            <a:p>
              <a:endParaRPr lang="en-US" dirty="0"/>
            </a:p>
          </p:txBody>
        </p:sp>
        <p:sp>
          <p:nvSpPr>
            <p:cNvPr id="66565" name="Text Box 6"/>
            <p:cNvSpPr txBox="1">
              <a:spLocks noChangeArrowheads="1"/>
            </p:cNvSpPr>
            <p:nvPr/>
          </p:nvSpPr>
          <p:spPr bwMode="auto">
            <a:xfrm>
              <a:off x="384" y="1717"/>
              <a:ext cx="1776" cy="503"/>
            </a:xfrm>
            <a:prstGeom prst="rect">
              <a:avLst/>
            </a:prstGeom>
            <a:solidFill>
              <a:schemeClr val="accent1"/>
            </a:solidFill>
            <a:ln w="9525">
              <a:noFill/>
              <a:miter lim="800000"/>
              <a:headEnd/>
              <a:tailEnd/>
            </a:ln>
          </p:spPr>
          <p:txBody>
            <a:bodyPr lIns="0" tIns="0" rIns="0" bIns="0"/>
            <a:lstStyle/>
            <a:p>
              <a:pPr algn="ctr" defTabSz="369888" eaLnBrk="0" hangingPunct="0">
                <a:buClr>
                  <a:srgbClr val="FFFF00"/>
                </a:buClr>
                <a:buSzPct val="90000"/>
                <a:buFont typeface="Monotype Sorts" pitchFamily="2" charset="2"/>
                <a:buNone/>
              </a:pPr>
              <a:r>
                <a:rPr lang="en-US" sz="1800" b="1" dirty="0">
                  <a:latin typeface="Tahoma" pitchFamily="34" charset="0"/>
                </a:rPr>
                <a:t>Summaries,</a:t>
              </a:r>
              <a:br>
                <a:rPr lang="en-US" sz="1800" b="1" dirty="0">
                  <a:latin typeface="Tahoma" pitchFamily="34" charset="0"/>
                </a:rPr>
              </a:br>
              <a:r>
                <a:rPr lang="en-US" sz="1800" b="1" dirty="0">
                  <a:latin typeface="Tahoma" pitchFamily="34" charset="0"/>
                </a:rPr>
                <a:t>Interpretations,</a:t>
              </a:r>
              <a:br>
                <a:rPr lang="en-US" sz="1800" b="1" dirty="0">
                  <a:latin typeface="Tahoma" pitchFamily="34" charset="0"/>
                </a:rPr>
              </a:br>
              <a:r>
                <a:rPr lang="en-US" sz="1800" b="1" dirty="0">
                  <a:latin typeface="Tahoma" pitchFamily="34" charset="0"/>
                </a:rPr>
                <a:t>Recommendations</a:t>
              </a:r>
            </a:p>
          </p:txBody>
        </p:sp>
        <p:sp>
          <p:nvSpPr>
            <p:cNvPr id="66566" name="Freeform 8"/>
            <p:cNvSpPr>
              <a:spLocks/>
            </p:cNvSpPr>
            <p:nvPr/>
          </p:nvSpPr>
          <p:spPr bwMode="auto">
            <a:xfrm>
              <a:off x="3898" y="528"/>
              <a:ext cx="1090" cy="2326"/>
            </a:xfrm>
            <a:custGeom>
              <a:avLst/>
              <a:gdLst>
                <a:gd name="T0" fmla="*/ 500 w 1137"/>
                <a:gd name="T1" fmla="*/ 2390 h 2745"/>
                <a:gd name="T2" fmla="*/ 553 w 1137"/>
                <a:gd name="T3" fmla="*/ 2354 h 2745"/>
                <a:gd name="T4" fmla="*/ 641 w 1137"/>
                <a:gd name="T5" fmla="*/ 2289 h 2745"/>
                <a:gd name="T6" fmla="*/ 720 w 1137"/>
                <a:gd name="T7" fmla="*/ 2228 h 2745"/>
                <a:gd name="T8" fmla="*/ 775 w 1137"/>
                <a:gd name="T9" fmla="*/ 2170 h 2745"/>
                <a:gd name="T10" fmla="*/ 841 w 1137"/>
                <a:gd name="T11" fmla="*/ 2091 h 2745"/>
                <a:gd name="T12" fmla="*/ 897 w 1137"/>
                <a:gd name="T13" fmla="*/ 2019 h 2745"/>
                <a:gd name="T14" fmla="*/ 936 w 1137"/>
                <a:gd name="T15" fmla="*/ 1954 h 2745"/>
                <a:gd name="T16" fmla="*/ 982 w 1137"/>
                <a:gd name="T17" fmla="*/ 1876 h 2745"/>
                <a:gd name="T18" fmla="*/ 1024 w 1137"/>
                <a:gd name="T19" fmla="*/ 1796 h 2745"/>
                <a:gd name="T20" fmla="*/ 1053 w 1137"/>
                <a:gd name="T21" fmla="*/ 1712 h 2745"/>
                <a:gd name="T22" fmla="*/ 1087 w 1137"/>
                <a:gd name="T23" fmla="*/ 1592 h 2745"/>
                <a:gd name="T24" fmla="*/ 1113 w 1137"/>
                <a:gd name="T25" fmla="*/ 1473 h 2745"/>
                <a:gd name="T26" fmla="*/ 1127 w 1137"/>
                <a:gd name="T27" fmla="*/ 1378 h 2745"/>
                <a:gd name="T28" fmla="*/ 1134 w 1137"/>
                <a:gd name="T29" fmla="*/ 1259 h 2745"/>
                <a:gd name="T30" fmla="*/ 1136 w 1137"/>
                <a:gd name="T31" fmla="*/ 1131 h 2745"/>
                <a:gd name="T32" fmla="*/ 1135 w 1137"/>
                <a:gd name="T33" fmla="*/ 1026 h 2745"/>
                <a:gd name="T34" fmla="*/ 1122 w 1137"/>
                <a:gd name="T35" fmla="*/ 912 h 2745"/>
                <a:gd name="T36" fmla="*/ 1102 w 1137"/>
                <a:gd name="T37" fmla="*/ 787 h 2745"/>
                <a:gd name="T38" fmla="*/ 1079 w 1137"/>
                <a:gd name="T39" fmla="*/ 682 h 2745"/>
                <a:gd name="T40" fmla="*/ 1035 w 1137"/>
                <a:gd name="T41" fmla="*/ 564 h 2745"/>
                <a:gd name="T42" fmla="*/ 972 w 1137"/>
                <a:gd name="T43" fmla="*/ 438 h 2745"/>
                <a:gd name="T44" fmla="*/ 895 w 1137"/>
                <a:gd name="T45" fmla="*/ 318 h 2745"/>
                <a:gd name="T46" fmla="*/ 830 w 1137"/>
                <a:gd name="T47" fmla="*/ 245 h 2745"/>
                <a:gd name="T48" fmla="*/ 739 w 1137"/>
                <a:gd name="T49" fmla="*/ 172 h 2745"/>
                <a:gd name="T50" fmla="*/ 656 w 1137"/>
                <a:gd name="T51" fmla="*/ 111 h 2745"/>
                <a:gd name="T52" fmla="*/ 588 w 1137"/>
                <a:gd name="T53" fmla="*/ 70 h 2745"/>
                <a:gd name="T54" fmla="*/ 484 w 1137"/>
                <a:gd name="T55" fmla="*/ 31 h 2745"/>
                <a:gd name="T56" fmla="*/ 395 w 1137"/>
                <a:gd name="T57" fmla="*/ 6 h 2745"/>
                <a:gd name="T58" fmla="*/ 110 w 1137"/>
                <a:gd name="T59" fmla="*/ 594 h 2745"/>
                <a:gd name="T60" fmla="*/ 168 w 1137"/>
                <a:gd name="T61" fmla="*/ 595 h 2745"/>
                <a:gd name="T62" fmla="*/ 263 w 1137"/>
                <a:gd name="T63" fmla="*/ 600 h 2745"/>
                <a:gd name="T64" fmla="*/ 337 w 1137"/>
                <a:gd name="T65" fmla="*/ 606 h 2745"/>
                <a:gd name="T66" fmla="*/ 396 w 1137"/>
                <a:gd name="T67" fmla="*/ 620 h 2745"/>
                <a:gd name="T68" fmla="*/ 463 w 1137"/>
                <a:gd name="T69" fmla="*/ 638 h 2745"/>
                <a:gd name="T70" fmla="*/ 522 w 1137"/>
                <a:gd name="T71" fmla="*/ 659 h 2745"/>
                <a:gd name="T72" fmla="*/ 572 w 1137"/>
                <a:gd name="T73" fmla="*/ 689 h 2745"/>
                <a:gd name="T74" fmla="*/ 630 w 1137"/>
                <a:gd name="T75" fmla="*/ 731 h 2745"/>
                <a:gd name="T76" fmla="*/ 685 w 1137"/>
                <a:gd name="T77" fmla="*/ 776 h 2745"/>
                <a:gd name="T78" fmla="*/ 719 w 1137"/>
                <a:gd name="T79" fmla="*/ 816 h 2745"/>
                <a:gd name="T80" fmla="*/ 755 w 1137"/>
                <a:gd name="T81" fmla="*/ 869 h 2745"/>
                <a:gd name="T82" fmla="*/ 786 w 1137"/>
                <a:gd name="T83" fmla="*/ 930 h 2745"/>
                <a:gd name="T84" fmla="*/ 805 w 1137"/>
                <a:gd name="T85" fmla="*/ 983 h 2745"/>
                <a:gd name="T86" fmla="*/ 819 w 1137"/>
                <a:gd name="T87" fmla="*/ 1056 h 2745"/>
                <a:gd name="T88" fmla="*/ 831 w 1137"/>
                <a:gd name="T89" fmla="*/ 1135 h 2745"/>
                <a:gd name="T90" fmla="*/ 836 w 1137"/>
                <a:gd name="T91" fmla="*/ 1200 h 2745"/>
                <a:gd name="T92" fmla="*/ 833 w 1137"/>
                <a:gd name="T93" fmla="*/ 1271 h 2745"/>
                <a:gd name="T94" fmla="*/ 822 w 1137"/>
                <a:gd name="T95" fmla="*/ 1341 h 2745"/>
                <a:gd name="T96" fmla="*/ 806 w 1137"/>
                <a:gd name="T97" fmla="*/ 1402 h 2745"/>
                <a:gd name="T98" fmla="*/ 777 w 1137"/>
                <a:gd name="T99" fmla="*/ 1472 h 2745"/>
                <a:gd name="T100" fmla="*/ 741 w 1137"/>
                <a:gd name="T101" fmla="*/ 1534 h 2745"/>
                <a:gd name="T102" fmla="*/ 702 w 1137"/>
                <a:gd name="T103" fmla="*/ 1585 h 2745"/>
                <a:gd name="T104" fmla="*/ 654 w 1137"/>
                <a:gd name="T105" fmla="*/ 1632 h 2745"/>
                <a:gd name="T106" fmla="*/ 581 w 1137"/>
                <a:gd name="T107" fmla="*/ 1685 h 2745"/>
                <a:gd name="T108" fmla="*/ 514 w 1137"/>
                <a:gd name="T109" fmla="*/ 1724 h 2745"/>
                <a:gd name="T110" fmla="*/ 495 w 1137"/>
                <a:gd name="T111" fmla="*/ 1730 h 2745"/>
                <a:gd name="T112" fmla="*/ 495 w 1137"/>
                <a:gd name="T113" fmla="*/ 1682 h 2745"/>
                <a:gd name="T114" fmla="*/ 494 w 1137"/>
                <a:gd name="T115" fmla="*/ 1540 h 27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37"/>
                <a:gd name="T175" fmla="*/ 0 h 2745"/>
                <a:gd name="T176" fmla="*/ 1137 w 1137"/>
                <a:gd name="T177" fmla="*/ 2745 h 274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37" h="2745">
                  <a:moveTo>
                    <a:pt x="494" y="1386"/>
                  </a:moveTo>
                  <a:lnTo>
                    <a:pt x="0" y="2077"/>
                  </a:lnTo>
                  <a:lnTo>
                    <a:pt x="499" y="2744"/>
                  </a:lnTo>
                  <a:lnTo>
                    <a:pt x="498" y="2391"/>
                  </a:lnTo>
                  <a:lnTo>
                    <a:pt x="500" y="2390"/>
                  </a:lnTo>
                  <a:lnTo>
                    <a:pt x="505" y="2386"/>
                  </a:lnTo>
                  <a:lnTo>
                    <a:pt x="513" y="2381"/>
                  </a:lnTo>
                  <a:lnTo>
                    <a:pt x="524" y="2373"/>
                  </a:lnTo>
                  <a:lnTo>
                    <a:pt x="537" y="2365"/>
                  </a:lnTo>
                  <a:lnTo>
                    <a:pt x="553" y="2354"/>
                  </a:lnTo>
                  <a:lnTo>
                    <a:pt x="569" y="2342"/>
                  </a:lnTo>
                  <a:lnTo>
                    <a:pt x="587" y="2329"/>
                  </a:lnTo>
                  <a:lnTo>
                    <a:pt x="605" y="2317"/>
                  </a:lnTo>
                  <a:lnTo>
                    <a:pt x="623" y="2303"/>
                  </a:lnTo>
                  <a:lnTo>
                    <a:pt x="641" y="2289"/>
                  </a:lnTo>
                  <a:lnTo>
                    <a:pt x="661" y="2276"/>
                  </a:lnTo>
                  <a:lnTo>
                    <a:pt x="677" y="2264"/>
                  </a:lnTo>
                  <a:lnTo>
                    <a:pt x="694" y="2250"/>
                  </a:lnTo>
                  <a:lnTo>
                    <a:pt x="708" y="2239"/>
                  </a:lnTo>
                  <a:lnTo>
                    <a:pt x="720" y="2228"/>
                  </a:lnTo>
                  <a:lnTo>
                    <a:pt x="729" y="2220"/>
                  </a:lnTo>
                  <a:lnTo>
                    <a:pt x="740" y="2209"/>
                  </a:lnTo>
                  <a:lnTo>
                    <a:pt x="751" y="2197"/>
                  </a:lnTo>
                  <a:lnTo>
                    <a:pt x="763" y="2183"/>
                  </a:lnTo>
                  <a:lnTo>
                    <a:pt x="775" y="2170"/>
                  </a:lnTo>
                  <a:lnTo>
                    <a:pt x="788" y="2155"/>
                  </a:lnTo>
                  <a:lnTo>
                    <a:pt x="801" y="2139"/>
                  </a:lnTo>
                  <a:lnTo>
                    <a:pt x="815" y="2123"/>
                  </a:lnTo>
                  <a:lnTo>
                    <a:pt x="827" y="2108"/>
                  </a:lnTo>
                  <a:lnTo>
                    <a:pt x="841" y="2091"/>
                  </a:lnTo>
                  <a:lnTo>
                    <a:pt x="853" y="2076"/>
                  </a:lnTo>
                  <a:lnTo>
                    <a:pt x="866" y="2060"/>
                  </a:lnTo>
                  <a:lnTo>
                    <a:pt x="876" y="2045"/>
                  </a:lnTo>
                  <a:lnTo>
                    <a:pt x="888" y="2031"/>
                  </a:lnTo>
                  <a:lnTo>
                    <a:pt x="897" y="2019"/>
                  </a:lnTo>
                  <a:lnTo>
                    <a:pt x="906" y="2006"/>
                  </a:lnTo>
                  <a:lnTo>
                    <a:pt x="912" y="1996"/>
                  </a:lnTo>
                  <a:lnTo>
                    <a:pt x="919" y="1983"/>
                  </a:lnTo>
                  <a:lnTo>
                    <a:pt x="927" y="1970"/>
                  </a:lnTo>
                  <a:lnTo>
                    <a:pt x="936" y="1954"/>
                  </a:lnTo>
                  <a:lnTo>
                    <a:pt x="944" y="1940"/>
                  </a:lnTo>
                  <a:lnTo>
                    <a:pt x="954" y="1924"/>
                  </a:lnTo>
                  <a:lnTo>
                    <a:pt x="963" y="1908"/>
                  </a:lnTo>
                  <a:lnTo>
                    <a:pt x="973" y="1891"/>
                  </a:lnTo>
                  <a:lnTo>
                    <a:pt x="982" y="1876"/>
                  </a:lnTo>
                  <a:lnTo>
                    <a:pt x="991" y="1859"/>
                  </a:lnTo>
                  <a:lnTo>
                    <a:pt x="1000" y="1843"/>
                  </a:lnTo>
                  <a:lnTo>
                    <a:pt x="1009" y="1826"/>
                  </a:lnTo>
                  <a:lnTo>
                    <a:pt x="1017" y="1811"/>
                  </a:lnTo>
                  <a:lnTo>
                    <a:pt x="1024" y="1796"/>
                  </a:lnTo>
                  <a:lnTo>
                    <a:pt x="1030" y="1782"/>
                  </a:lnTo>
                  <a:lnTo>
                    <a:pt x="1035" y="1767"/>
                  </a:lnTo>
                  <a:lnTo>
                    <a:pt x="1041" y="1751"/>
                  </a:lnTo>
                  <a:lnTo>
                    <a:pt x="1047" y="1732"/>
                  </a:lnTo>
                  <a:lnTo>
                    <a:pt x="1053" y="1712"/>
                  </a:lnTo>
                  <a:lnTo>
                    <a:pt x="1060" y="1689"/>
                  </a:lnTo>
                  <a:lnTo>
                    <a:pt x="1066" y="1667"/>
                  </a:lnTo>
                  <a:lnTo>
                    <a:pt x="1073" y="1642"/>
                  </a:lnTo>
                  <a:lnTo>
                    <a:pt x="1079" y="1618"/>
                  </a:lnTo>
                  <a:lnTo>
                    <a:pt x="1087" y="1592"/>
                  </a:lnTo>
                  <a:lnTo>
                    <a:pt x="1092" y="1568"/>
                  </a:lnTo>
                  <a:lnTo>
                    <a:pt x="1098" y="1543"/>
                  </a:lnTo>
                  <a:lnTo>
                    <a:pt x="1103" y="1519"/>
                  </a:lnTo>
                  <a:lnTo>
                    <a:pt x="1109" y="1495"/>
                  </a:lnTo>
                  <a:lnTo>
                    <a:pt x="1113" y="1473"/>
                  </a:lnTo>
                  <a:lnTo>
                    <a:pt x="1118" y="1451"/>
                  </a:lnTo>
                  <a:lnTo>
                    <a:pt x="1121" y="1432"/>
                  </a:lnTo>
                  <a:lnTo>
                    <a:pt x="1124" y="1414"/>
                  </a:lnTo>
                  <a:lnTo>
                    <a:pt x="1125" y="1397"/>
                  </a:lnTo>
                  <a:lnTo>
                    <a:pt x="1127" y="1378"/>
                  </a:lnTo>
                  <a:lnTo>
                    <a:pt x="1128" y="1356"/>
                  </a:lnTo>
                  <a:lnTo>
                    <a:pt x="1130" y="1333"/>
                  </a:lnTo>
                  <a:lnTo>
                    <a:pt x="1130" y="1309"/>
                  </a:lnTo>
                  <a:lnTo>
                    <a:pt x="1132" y="1285"/>
                  </a:lnTo>
                  <a:lnTo>
                    <a:pt x="1134" y="1259"/>
                  </a:lnTo>
                  <a:lnTo>
                    <a:pt x="1135" y="1233"/>
                  </a:lnTo>
                  <a:lnTo>
                    <a:pt x="1135" y="1207"/>
                  </a:lnTo>
                  <a:lnTo>
                    <a:pt x="1136" y="1181"/>
                  </a:lnTo>
                  <a:lnTo>
                    <a:pt x="1136" y="1156"/>
                  </a:lnTo>
                  <a:lnTo>
                    <a:pt x="1136" y="1131"/>
                  </a:lnTo>
                  <a:lnTo>
                    <a:pt x="1136" y="1108"/>
                  </a:lnTo>
                  <a:lnTo>
                    <a:pt x="1136" y="1085"/>
                  </a:lnTo>
                  <a:lnTo>
                    <a:pt x="1136" y="1064"/>
                  </a:lnTo>
                  <a:lnTo>
                    <a:pt x="1136" y="1045"/>
                  </a:lnTo>
                  <a:lnTo>
                    <a:pt x="1135" y="1026"/>
                  </a:lnTo>
                  <a:lnTo>
                    <a:pt x="1133" y="1006"/>
                  </a:lnTo>
                  <a:lnTo>
                    <a:pt x="1130" y="984"/>
                  </a:lnTo>
                  <a:lnTo>
                    <a:pt x="1129" y="961"/>
                  </a:lnTo>
                  <a:lnTo>
                    <a:pt x="1125" y="937"/>
                  </a:lnTo>
                  <a:lnTo>
                    <a:pt x="1122" y="912"/>
                  </a:lnTo>
                  <a:lnTo>
                    <a:pt x="1119" y="887"/>
                  </a:lnTo>
                  <a:lnTo>
                    <a:pt x="1116" y="861"/>
                  </a:lnTo>
                  <a:lnTo>
                    <a:pt x="1111" y="837"/>
                  </a:lnTo>
                  <a:lnTo>
                    <a:pt x="1107" y="811"/>
                  </a:lnTo>
                  <a:lnTo>
                    <a:pt x="1102" y="787"/>
                  </a:lnTo>
                  <a:lnTo>
                    <a:pt x="1098" y="763"/>
                  </a:lnTo>
                  <a:lnTo>
                    <a:pt x="1092" y="741"/>
                  </a:lnTo>
                  <a:lnTo>
                    <a:pt x="1088" y="720"/>
                  </a:lnTo>
                  <a:lnTo>
                    <a:pt x="1083" y="700"/>
                  </a:lnTo>
                  <a:lnTo>
                    <a:pt x="1079" y="682"/>
                  </a:lnTo>
                  <a:lnTo>
                    <a:pt x="1071" y="660"/>
                  </a:lnTo>
                  <a:lnTo>
                    <a:pt x="1064" y="637"/>
                  </a:lnTo>
                  <a:lnTo>
                    <a:pt x="1055" y="613"/>
                  </a:lnTo>
                  <a:lnTo>
                    <a:pt x="1046" y="589"/>
                  </a:lnTo>
                  <a:lnTo>
                    <a:pt x="1035" y="564"/>
                  </a:lnTo>
                  <a:lnTo>
                    <a:pt x="1024" y="539"/>
                  </a:lnTo>
                  <a:lnTo>
                    <a:pt x="1012" y="513"/>
                  </a:lnTo>
                  <a:lnTo>
                    <a:pt x="1000" y="488"/>
                  </a:lnTo>
                  <a:lnTo>
                    <a:pt x="986" y="463"/>
                  </a:lnTo>
                  <a:lnTo>
                    <a:pt x="972" y="438"/>
                  </a:lnTo>
                  <a:lnTo>
                    <a:pt x="957" y="413"/>
                  </a:lnTo>
                  <a:lnTo>
                    <a:pt x="943" y="388"/>
                  </a:lnTo>
                  <a:lnTo>
                    <a:pt x="927" y="364"/>
                  </a:lnTo>
                  <a:lnTo>
                    <a:pt x="912" y="341"/>
                  </a:lnTo>
                  <a:lnTo>
                    <a:pt x="895" y="318"/>
                  </a:lnTo>
                  <a:lnTo>
                    <a:pt x="880" y="296"/>
                  </a:lnTo>
                  <a:lnTo>
                    <a:pt x="870" y="285"/>
                  </a:lnTo>
                  <a:lnTo>
                    <a:pt x="858" y="272"/>
                  </a:lnTo>
                  <a:lnTo>
                    <a:pt x="844" y="259"/>
                  </a:lnTo>
                  <a:lnTo>
                    <a:pt x="830" y="245"/>
                  </a:lnTo>
                  <a:lnTo>
                    <a:pt x="812" y="231"/>
                  </a:lnTo>
                  <a:lnTo>
                    <a:pt x="795" y="216"/>
                  </a:lnTo>
                  <a:lnTo>
                    <a:pt x="776" y="201"/>
                  </a:lnTo>
                  <a:lnTo>
                    <a:pt x="758" y="186"/>
                  </a:lnTo>
                  <a:lnTo>
                    <a:pt x="739" y="172"/>
                  </a:lnTo>
                  <a:lnTo>
                    <a:pt x="720" y="158"/>
                  </a:lnTo>
                  <a:lnTo>
                    <a:pt x="702" y="145"/>
                  </a:lnTo>
                  <a:lnTo>
                    <a:pt x="686" y="132"/>
                  </a:lnTo>
                  <a:lnTo>
                    <a:pt x="670" y="121"/>
                  </a:lnTo>
                  <a:lnTo>
                    <a:pt x="656" y="111"/>
                  </a:lnTo>
                  <a:lnTo>
                    <a:pt x="643" y="102"/>
                  </a:lnTo>
                  <a:lnTo>
                    <a:pt x="634" y="94"/>
                  </a:lnTo>
                  <a:lnTo>
                    <a:pt x="621" y="86"/>
                  </a:lnTo>
                  <a:lnTo>
                    <a:pt x="606" y="78"/>
                  </a:lnTo>
                  <a:lnTo>
                    <a:pt x="588" y="70"/>
                  </a:lnTo>
                  <a:lnTo>
                    <a:pt x="569" y="61"/>
                  </a:lnTo>
                  <a:lnTo>
                    <a:pt x="548" y="53"/>
                  </a:lnTo>
                  <a:lnTo>
                    <a:pt x="527" y="45"/>
                  </a:lnTo>
                  <a:lnTo>
                    <a:pt x="505" y="38"/>
                  </a:lnTo>
                  <a:lnTo>
                    <a:pt x="484" y="31"/>
                  </a:lnTo>
                  <a:lnTo>
                    <a:pt x="462" y="25"/>
                  </a:lnTo>
                  <a:lnTo>
                    <a:pt x="443" y="19"/>
                  </a:lnTo>
                  <a:lnTo>
                    <a:pt x="424" y="14"/>
                  </a:lnTo>
                  <a:lnTo>
                    <a:pt x="409" y="10"/>
                  </a:lnTo>
                  <a:lnTo>
                    <a:pt x="395" y="6"/>
                  </a:lnTo>
                  <a:lnTo>
                    <a:pt x="385" y="3"/>
                  </a:lnTo>
                  <a:lnTo>
                    <a:pt x="379" y="1"/>
                  </a:lnTo>
                  <a:lnTo>
                    <a:pt x="377" y="0"/>
                  </a:lnTo>
                  <a:lnTo>
                    <a:pt x="108" y="593"/>
                  </a:lnTo>
                  <a:lnTo>
                    <a:pt x="110" y="594"/>
                  </a:lnTo>
                  <a:lnTo>
                    <a:pt x="116" y="594"/>
                  </a:lnTo>
                  <a:lnTo>
                    <a:pt x="125" y="594"/>
                  </a:lnTo>
                  <a:lnTo>
                    <a:pt x="137" y="594"/>
                  </a:lnTo>
                  <a:lnTo>
                    <a:pt x="151" y="595"/>
                  </a:lnTo>
                  <a:lnTo>
                    <a:pt x="168" y="595"/>
                  </a:lnTo>
                  <a:lnTo>
                    <a:pt x="186" y="596"/>
                  </a:lnTo>
                  <a:lnTo>
                    <a:pt x="205" y="596"/>
                  </a:lnTo>
                  <a:lnTo>
                    <a:pt x="224" y="598"/>
                  </a:lnTo>
                  <a:lnTo>
                    <a:pt x="244" y="599"/>
                  </a:lnTo>
                  <a:lnTo>
                    <a:pt x="263" y="600"/>
                  </a:lnTo>
                  <a:lnTo>
                    <a:pt x="281" y="600"/>
                  </a:lnTo>
                  <a:lnTo>
                    <a:pt x="298" y="602"/>
                  </a:lnTo>
                  <a:lnTo>
                    <a:pt x="313" y="603"/>
                  </a:lnTo>
                  <a:lnTo>
                    <a:pt x="326" y="605"/>
                  </a:lnTo>
                  <a:lnTo>
                    <a:pt x="337" y="606"/>
                  </a:lnTo>
                  <a:lnTo>
                    <a:pt x="347" y="609"/>
                  </a:lnTo>
                  <a:lnTo>
                    <a:pt x="358" y="611"/>
                  </a:lnTo>
                  <a:lnTo>
                    <a:pt x="370" y="614"/>
                  </a:lnTo>
                  <a:lnTo>
                    <a:pt x="383" y="617"/>
                  </a:lnTo>
                  <a:lnTo>
                    <a:pt x="396" y="620"/>
                  </a:lnTo>
                  <a:lnTo>
                    <a:pt x="409" y="624"/>
                  </a:lnTo>
                  <a:lnTo>
                    <a:pt x="423" y="627"/>
                  </a:lnTo>
                  <a:lnTo>
                    <a:pt x="437" y="630"/>
                  </a:lnTo>
                  <a:lnTo>
                    <a:pt x="449" y="634"/>
                  </a:lnTo>
                  <a:lnTo>
                    <a:pt x="463" y="638"/>
                  </a:lnTo>
                  <a:lnTo>
                    <a:pt x="476" y="642"/>
                  </a:lnTo>
                  <a:lnTo>
                    <a:pt x="489" y="646"/>
                  </a:lnTo>
                  <a:lnTo>
                    <a:pt x="501" y="650"/>
                  </a:lnTo>
                  <a:lnTo>
                    <a:pt x="512" y="655"/>
                  </a:lnTo>
                  <a:lnTo>
                    <a:pt x="522" y="659"/>
                  </a:lnTo>
                  <a:lnTo>
                    <a:pt x="532" y="664"/>
                  </a:lnTo>
                  <a:lnTo>
                    <a:pt x="541" y="670"/>
                  </a:lnTo>
                  <a:lnTo>
                    <a:pt x="550" y="675"/>
                  </a:lnTo>
                  <a:lnTo>
                    <a:pt x="561" y="682"/>
                  </a:lnTo>
                  <a:lnTo>
                    <a:pt x="572" y="689"/>
                  </a:lnTo>
                  <a:lnTo>
                    <a:pt x="583" y="697"/>
                  </a:lnTo>
                  <a:lnTo>
                    <a:pt x="595" y="705"/>
                  </a:lnTo>
                  <a:lnTo>
                    <a:pt x="608" y="714"/>
                  </a:lnTo>
                  <a:lnTo>
                    <a:pt x="620" y="721"/>
                  </a:lnTo>
                  <a:lnTo>
                    <a:pt x="630" y="731"/>
                  </a:lnTo>
                  <a:lnTo>
                    <a:pt x="642" y="740"/>
                  </a:lnTo>
                  <a:lnTo>
                    <a:pt x="654" y="749"/>
                  </a:lnTo>
                  <a:lnTo>
                    <a:pt x="665" y="758"/>
                  </a:lnTo>
                  <a:lnTo>
                    <a:pt x="675" y="767"/>
                  </a:lnTo>
                  <a:lnTo>
                    <a:pt x="685" y="776"/>
                  </a:lnTo>
                  <a:lnTo>
                    <a:pt x="693" y="784"/>
                  </a:lnTo>
                  <a:lnTo>
                    <a:pt x="702" y="792"/>
                  </a:lnTo>
                  <a:lnTo>
                    <a:pt x="707" y="799"/>
                  </a:lnTo>
                  <a:lnTo>
                    <a:pt x="713" y="807"/>
                  </a:lnTo>
                  <a:lnTo>
                    <a:pt x="719" y="816"/>
                  </a:lnTo>
                  <a:lnTo>
                    <a:pt x="727" y="825"/>
                  </a:lnTo>
                  <a:lnTo>
                    <a:pt x="733" y="836"/>
                  </a:lnTo>
                  <a:lnTo>
                    <a:pt x="741" y="846"/>
                  </a:lnTo>
                  <a:lnTo>
                    <a:pt x="747" y="858"/>
                  </a:lnTo>
                  <a:lnTo>
                    <a:pt x="755" y="869"/>
                  </a:lnTo>
                  <a:lnTo>
                    <a:pt x="761" y="882"/>
                  </a:lnTo>
                  <a:lnTo>
                    <a:pt x="768" y="894"/>
                  </a:lnTo>
                  <a:lnTo>
                    <a:pt x="774" y="906"/>
                  </a:lnTo>
                  <a:lnTo>
                    <a:pt x="780" y="918"/>
                  </a:lnTo>
                  <a:lnTo>
                    <a:pt x="786" y="930"/>
                  </a:lnTo>
                  <a:lnTo>
                    <a:pt x="791" y="941"/>
                  </a:lnTo>
                  <a:lnTo>
                    <a:pt x="795" y="952"/>
                  </a:lnTo>
                  <a:lnTo>
                    <a:pt x="800" y="961"/>
                  </a:lnTo>
                  <a:lnTo>
                    <a:pt x="802" y="972"/>
                  </a:lnTo>
                  <a:lnTo>
                    <a:pt x="805" y="983"/>
                  </a:lnTo>
                  <a:lnTo>
                    <a:pt x="808" y="996"/>
                  </a:lnTo>
                  <a:lnTo>
                    <a:pt x="811" y="1009"/>
                  </a:lnTo>
                  <a:lnTo>
                    <a:pt x="813" y="1025"/>
                  </a:lnTo>
                  <a:lnTo>
                    <a:pt x="816" y="1040"/>
                  </a:lnTo>
                  <a:lnTo>
                    <a:pt x="819" y="1056"/>
                  </a:lnTo>
                  <a:lnTo>
                    <a:pt x="822" y="1071"/>
                  </a:lnTo>
                  <a:lnTo>
                    <a:pt x="824" y="1088"/>
                  </a:lnTo>
                  <a:lnTo>
                    <a:pt x="827" y="1105"/>
                  </a:lnTo>
                  <a:lnTo>
                    <a:pt x="828" y="1120"/>
                  </a:lnTo>
                  <a:lnTo>
                    <a:pt x="831" y="1135"/>
                  </a:lnTo>
                  <a:lnTo>
                    <a:pt x="832" y="1150"/>
                  </a:lnTo>
                  <a:lnTo>
                    <a:pt x="833" y="1163"/>
                  </a:lnTo>
                  <a:lnTo>
                    <a:pt x="834" y="1176"/>
                  </a:lnTo>
                  <a:lnTo>
                    <a:pt x="836" y="1186"/>
                  </a:lnTo>
                  <a:lnTo>
                    <a:pt x="836" y="1200"/>
                  </a:lnTo>
                  <a:lnTo>
                    <a:pt x="836" y="1214"/>
                  </a:lnTo>
                  <a:lnTo>
                    <a:pt x="835" y="1228"/>
                  </a:lnTo>
                  <a:lnTo>
                    <a:pt x="835" y="1242"/>
                  </a:lnTo>
                  <a:lnTo>
                    <a:pt x="834" y="1257"/>
                  </a:lnTo>
                  <a:lnTo>
                    <a:pt x="833" y="1271"/>
                  </a:lnTo>
                  <a:lnTo>
                    <a:pt x="831" y="1285"/>
                  </a:lnTo>
                  <a:lnTo>
                    <a:pt x="830" y="1299"/>
                  </a:lnTo>
                  <a:lnTo>
                    <a:pt x="827" y="1314"/>
                  </a:lnTo>
                  <a:lnTo>
                    <a:pt x="825" y="1328"/>
                  </a:lnTo>
                  <a:lnTo>
                    <a:pt x="822" y="1341"/>
                  </a:lnTo>
                  <a:lnTo>
                    <a:pt x="819" y="1354"/>
                  </a:lnTo>
                  <a:lnTo>
                    <a:pt x="815" y="1367"/>
                  </a:lnTo>
                  <a:lnTo>
                    <a:pt x="812" y="1380"/>
                  </a:lnTo>
                  <a:lnTo>
                    <a:pt x="809" y="1392"/>
                  </a:lnTo>
                  <a:lnTo>
                    <a:pt x="806" y="1402"/>
                  </a:lnTo>
                  <a:lnTo>
                    <a:pt x="800" y="1417"/>
                  </a:lnTo>
                  <a:lnTo>
                    <a:pt x="796" y="1431"/>
                  </a:lnTo>
                  <a:lnTo>
                    <a:pt x="789" y="1444"/>
                  </a:lnTo>
                  <a:lnTo>
                    <a:pt x="784" y="1458"/>
                  </a:lnTo>
                  <a:lnTo>
                    <a:pt x="777" y="1472"/>
                  </a:lnTo>
                  <a:lnTo>
                    <a:pt x="771" y="1484"/>
                  </a:lnTo>
                  <a:lnTo>
                    <a:pt x="763" y="1497"/>
                  </a:lnTo>
                  <a:lnTo>
                    <a:pt x="757" y="1509"/>
                  </a:lnTo>
                  <a:lnTo>
                    <a:pt x="749" y="1522"/>
                  </a:lnTo>
                  <a:lnTo>
                    <a:pt x="741" y="1534"/>
                  </a:lnTo>
                  <a:lnTo>
                    <a:pt x="733" y="1545"/>
                  </a:lnTo>
                  <a:lnTo>
                    <a:pt x="726" y="1556"/>
                  </a:lnTo>
                  <a:lnTo>
                    <a:pt x="717" y="1566"/>
                  </a:lnTo>
                  <a:lnTo>
                    <a:pt x="710" y="1576"/>
                  </a:lnTo>
                  <a:lnTo>
                    <a:pt x="702" y="1585"/>
                  </a:lnTo>
                  <a:lnTo>
                    <a:pt x="695" y="1592"/>
                  </a:lnTo>
                  <a:lnTo>
                    <a:pt x="686" y="1602"/>
                  </a:lnTo>
                  <a:lnTo>
                    <a:pt x="677" y="1611"/>
                  </a:lnTo>
                  <a:lnTo>
                    <a:pt x="665" y="1622"/>
                  </a:lnTo>
                  <a:lnTo>
                    <a:pt x="654" y="1632"/>
                  </a:lnTo>
                  <a:lnTo>
                    <a:pt x="639" y="1643"/>
                  </a:lnTo>
                  <a:lnTo>
                    <a:pt x="626" y="1653"/>
                  </a:lnTo>
                  <a:lnTo>
                    <a:pt x="611" y="1664"/>
                  </a:lnTo>
                  <a:lnTo>
                    <a:pt x="596" y="1674"/>
                  </a:lnTo>
                  <a:lnTo>
                    <a:pt x="581" y="1685"/>
                  </a:lnTo>
                  <a:lnTo>
                    <a:pt x="566" y="1694"/>
                  </a:lnTo>
                  <a:lnTo>
                    <a:pt x="551" y="1704"/>
                  </a:lnTo>
                  <a:lnTo>
                    <a:pt x="538" y="1711"/>
                  </a:lnTo>
                  <a:lnTo>
                    <a:pt x="525" y="1719"/>
                  </a:lnTo>
                  <a:lnTo>
                    <a:pt x="514" y="1724"/>
                  </a:lnTo>
                  <a:lnTo>
                    <a:pt x="504" y="1729"/>
                  </a:lnTo>
                  <a:lnTo>
                    <a:pt x="497" y="1732"/>
                  </a:lnTo>
                  <a:lnTo>
                    <a:pt x="495" y="1732"/>
                  </a:lnTo>
                  <a:lnTo>
                    <a:pt x="495" y="1730"/>
                  </a:lnTo>
                  <a:lnTo>
                    <a:pt x="495" y="1725"/>
                  </a:lnTo>
                  <a:lnTo>
                    <a:pt x="495" y="1719"/>
                  </a:lnTo>
                  <a:lnTo>
                    <a:pt x="495" y="1710"/>
                  </a:lnTo>
                  <a:lnTo>
                    <a:pt x="495" y="1698"/>
                  </a:lnTo>
                  <a:lnTo>
                    <a:pt x="495" y="1682"/>
                  </a:lnTo>
                  <a:lnTo>
                    <a:pt x="495" y="1664"/>
                  </a:lnTo>
                  <a:lnTo>
                    <a:pt x="495" y="1640"/>
                  </a:lnTo>
                  <a:lnTo>
                    <a:pt x="495" y="1612"/>
                  </a:lnTo>
                  <a:lnTo>
                    <a:pt x="495" y="1578"/>
                  </a:lnTo>
                  <a:lnTo>
                    <a:pt x="494" y="1540"/>
                  </a:lnTo>
                  <a:lnTo>
                    <a:pt x="494" y="1495"/>
                  </a:lnTo>
                  <a:lnTo>
                    <a:pt x="494" y="1444"/>
                  </a:lnTo>
                  <a:lnTo>
                    <a:pt x="494" y="1386"/>
                  </a:lnTo>
                </a:path>
              </a:pathLst>
            </a:custGeom>
            <a:noFill/>
            <a:ln w="47307" cap="flat" cmpd="sng">
              <a:solidFill>
                <a:schemeClr val="tx1"/>
              </a:solidFill>
              <a:prstDash val="solid"/>
              <a:round/>
              <a:headEnd type="none" w="med" len="med"/>
              <a:tailEnd type="none" w="med" len="med"/>
            </a:ln>
          </p:spPr>
          <p:txBody>
            <a:bodyPr/>
            <a:lstStyle/>
            <a:p>
              <a:endParaRPr lang="en-US" dirty="0"/>
            </a:p>
          </p:txBody>
        </p:sp>
        <p:sp>
          <p:nvSpPr>
            <p:cNvPr id="66567" name="Text Box 9"/>
            <p:cNvSpPr txBox="1">
              <a:spLocks noChangeArrowheads="1"/>
            </p:cNvSpPr>
            <p:nvPr/>
          </p:nvSpPr>
          <p:spPr bwMode="auto">
            <a:xfrm>
              <a:off x="4272" y="1442"/>
              <a:ext cx="890" cy="315"/>
            </a:xfrm>
            <a:prstGeom prst="rect">
              <a:avLst/>
            </a:prstGeom>
            <a:solidFill>
              <a:schemeClr val="accent1"/>
            </a:solidFill>
            <a:ln w="9525">
              <a:noFill/>
              <a:miter lim="800000"/>
              <a:headEnd/>
              <a:tailEnd/>
            </a:ln>
          </p:spPr>
          <p:txBody>
            <a:bodyPr lIns="0" tIns="0" rIns="0" bIns="0"/>
            <a:lstStyle/>
            <a:p>
              <a:pPr algn="ctr" defTabSz="369888" eaLnBrk="0" hangingPunct="0">
                <a:buClr>
                  <a:srgbClr val="FFFF00"/>
                </a:buClr>
                <a:buSzPct val="90000"/>
                <a:buFont typeface="Monotype Sorts" pitchFamily="2" charset="2"/>
                <a:buNone/>
              </a:pPr>
              <a:r>
                <a:rPr lang="en-US" sz="2000" b="1" dirty="0">
                  <a:latin typeface="Tahoma" pitchFamily="34" charset="0"/>
                </a:rPr>
                <a:t>Reports</a:t>
              </a:r>
            </a:p>
          </p:txBody>
        </p:sp>
        <p:sp>
          <p:nvSpPr>
            <p:cNvPr id="66568" name="Freeform 12"/>
            <p:cNvSpPr>
              <a:spLocks/>
            </p:cNvSpPr>
            <p:nvPr/>
          </p:nvSpPr>
          <p:spPr bwMode="auto">
            <a:xfrm>
              <a:off x="2311" y="2114"/>
              <a:ext cx="1167" cy="531"/>
            </a:xfrm>
            <a:custGeom>
              <a:avLst/>
              <a:gdLst>
                <a:gd name="T0" fmla="*/ 993 w 1217"/>
                <a:gd name="T1" fmla="*/ 722 h 723"/>
                <a:gd name="T2" fmla="*/ 993 w 1217"/>
                <a:gd name="T3" fmla="*/ 722 h 723"/>
                <a:gd name="T4" fmla="*/ 993 w 1217"/>
                <a:gd name="T5" fmla="*/ 205 h 723"/>
                <a:gd name="T6" fmla="*/ 1216 w 1217"/>
                <a:gd name="T7" fmla="*/ 205 h 723"/>
                <a:gd name="T8" fmla="*/ 610 w 1217"/>
                <a:gd name="T9" fmla="*/ 0 h 723"/>
                <a:gd name="T10" fmla="*/ 0 w 1217"/>
                <a:gd name="T11" fmla="*/ 205 h 723"/>
                <a:gd name="T12" fmla="*/ 211 w 1217"/>
                <a:gd name="T13" fmla="*/ 205 h 723"/>
                <a:gd name="T14" fmla="*/ 211 w 1217"/>
                <a:gd name="T15" fmla="*/ 722 h 723"/>
                <a:gd name="T16" fmla="*/ 993 w 1217"/>
                <a:gd name="T17" fmla="*/ 722 h 723"/>
                <a:gd name="T18" fmla="*/ 993 w 1217"/>
                <a:gd name="T19" fmla="*/ 722 h 7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7"/>
                <a:gd name="T31" fmla="*/ 0 h 723"/>
                <a:gd name="T32" fmla="*/ 1217 w 1217"/>
                <a:gd name="T33" fmla="*/ 723 h 7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7" h="723">
                  <a:moveTo>
                    <a:pt x="993" y="722"/>
                  </a:moveTo>
                  <a:lnTo>
                    <a:pt x="993" y="722"/>
                  </a:lnTo>
                  <a:lnTo>
                    <a:pt x="993" y="205"/>
                  </a:lnTo>
                  <a:lnTo>
                    <a:pt x="1216" y="205"/>
                  </a:lnTo>
                  <a:lnTo>
                    <a:pt x="610" y="0"/>
                  </a:lnTo>
                  <a:lnTo>
                    <a:pt x="0" y="205"/>
                  </a:lnTo>
                  <a:lnTo>
                    <a:pt x="211" y="205"/>
                  </a:lnTo>
                  <a:lnTo>
                    <a:pt x="211" y="722"/>
                  </a:lnTo>
                  <a:lnTo>
                    <a:pt x="993" y="722"/>
                  </a:lnTo>
                </a:path>
              </a:pathLst>
            </a:custGeom>
            <a:noFill/>
            <a:ln w="47244" cap="flat" cmpd="sng">
              <a:solidFill>
                <a:srgbClr val="008080"/>
              </a:solidFill>
              <a:prstDash val="solid"/>
              <a:round/>
              <a:headEnd type="none" w="med" len="med"/>
              <a:tailEnd type="none" w="med" len="med"/>
            </a:ln>
          </p:spPr>
          <p:txBody>
            <a:bodyPr/>
            <a:lstStyle/>
            <a:p>
              <a:endParaRPr lang="en-US" dirty="0"/>
            </a:p>
          </p:txBody>
        </p:sp>
        <p:sp>
          <p:nvSpPr>
            <p:cNvPr id="66569" name="Text Box 13"/>
            <p:cNvSpPr txBox="1">
              <a:spLocks noChangeArrowheads="1"/>
            </p:cNvSpPr>
            <p:nvPr/>
          </p:nvSpPr>
          <p:spPr bwMode="auto">
            <a:xfrm>
              <a:off x="2592" y="2304"/>
              <a:ext cx="624" cy="326"/>
            </a:xfrm>
            <a:prstGeom prst="rect">
              <a:avLst/>
            </a:prstGeom>
            <a:solidFill>
              <a:srgbClr val="008080"/>
            </a:solidFill>
            <a:ln w="9525">
              <a:noFill/>
              <a:miter lim="800000"/>
              <a:headEnd/>
              <a:tailEnd/>
            </a:ln>
          </p:spPr>
          <p:txBody>
            <a:bodyPr lIns="0" tIns="0" rIns="0" bIns="0"/>
            <a:lstStyle/>
            <a:p>
              <a:pPr algn="ctr" defTabSz="369888" eaLnBrk="0" hangingPunct="0">
                <a:buClr>
                  <a:srgbClr val="FFFF00"/>
                </a:buClr>
                <a:buSzPct val="90000"/>
                <a:buFont typeface="Monotype Sorts" pitchFamily="2" charset="2"/>
                <a:buNone/>
              </a:pPr>
              <a:r>
                <a:rPr lang="en-US" sz="1600" b="1" dirty="0">
                  <a:solidFill>
                    <a:schemeClr val="bg1"/>
                  </a:solidFill>
                  <a:latin typeface="Tahoma" pitchFamily="34" charset="0"/>
                </a:rPr>
                <a:t>Health</a:t>
              </a:r>
              <a:br>
                <a:rPr lang="en-US" sz="1600" b="1" dirty="0">
                  <a:solidFill>
                    <a:schemeClr val="bg1"/>
                  </a:solidFill>
                  <a:latin typeface="Tahoma" pitchFamily="34" charset="0"/>
                </a:rPr>
              </a:br>
              <a:r>
                <a:rPr lang="en-US" sz="1600" b="1" dirty="0">
                  <a:solidFill>
                    <a:schemeClr val="bg1"/>
                  </a:solidFill>
                  <a:latin typeface="Tahoma" pitchFamily="34" charset="0"/>
                </a:rPr>
                <a:t>Agencies</a:t>
              </a:r>
            </a:p>
          </p:txBody>
        </p:sp>
        <p:pic>
          <p:nvPicPr>
            <p:cNvPr id="66570" name="Picture 14"/>
            <p:cNvPicPr>
              <a:picLocks noChangeArrowheads="1"/>
            </p:cNvPicPr>
            <p:nvPr/>
          </p:nvPicPr>
          <p:blipFill>
            <a:blip r:embed="rId4" cstate="print"/>
            <a:srcRect/>
            <a:stretch>
              <a:fillRect/>
            </a:stretch>
          </p:blipFill>
          <p:spPr bwMode="auto">
            <a:xfrm rot="10800000" flipV="1">
              <a:off x="2624" y="1219"/>
              <a:ext cx="583" cy="478"/>
            </a:xfrm>
            <a:prstGeom prst="rect">
              <a:avLst/>
            </a:prstGeom>
            <a:noFill/>
            <a:ln w="9525">
              <a:noFill/>
              <a:miter lim="800000"/>
              <a:headEnd/>
              <a:tailEnd/>
            </a:ln>
          </p:spPr>
        </p:pic>
        <p:sp>
          <p:nvSpPr>
            <p:cNvPr id="66571" name="Text Box 15"/>
            <p:cNvSpPr txBox="1">
              <a:spLocks noChangeArrowheads="1"/>
            </p:cNvSpPr>
            <p:nvPr/>
          </p:nvSpPr>
          <p:spPr bwMode="auto">
            <a:xfrm>
              <a:off x="2490" y="1667"/>
              <a:ext cx="889" cy="309"/>
            </a:xfrm>
            <a:prstGeom prst="rect">
              <a:avLst/>
            </a:prstGeom>
            <a:solidFill>
              <a:srgbClr val="008080"/>
            </a:solidFill>
            <a:ln w="9525">
              <a:noFill/>
              <a:miter lim="800000"/>
              <a:headEnd/>
              <a:tailEnd/>
            </a:ln>
          </p:spPr>
          <p:txBody>
            <a:bodyPr lIns="0" tIns="0" rIns="0" bIns="0"/>
            <a:lstStyle/>
            <a:p>
              <a:pPr algn="ctr" defTabSz="369888" eaLnBrk="0" hangingPunct="0">
                <a:buClr>
                  <a:srgbClr val="FFFF00"/>
                </a:buClr>
                <a:buSzPct val="90000"/>
                <a:buFont typeface="Monotype Sorts" pitchFamily="2" charset="2"/>
                <a:buNone/>
              </a:pPr>
              <a:r>
                <a:rPr lang="en-US" sz="1600" b="1" dirty="0">
                  <a:solidFill>
                    <a:schemeClr val="bg1"/>
                  </a:solidFill>
                  <a:latin typeface="Tahoma" pitchFamily="34" charset="0"/>
                </a:rPr>
                <a:t>Health Care</a:t>
              </a:r>
              <a:br>
                <a:rPr lang="en-US" sz="1600" b="1" dirty="0">
                  <a:solidFill>
                    <a:schemeClr val="bg1"/>
                  </a:solidFill>
                  <a:latin typeface="Tahoma" pitchFamily="34" charset="0"/>
                </a:rPr>
              </a:br>
              <a:r>
                <a:rPr lang="en-US" sz="1600" b="1" dirty="0">
                  <a:solidFill>
                    <a:schemeClr val="bg1"/>
                  </a:solidFill>
                  <a:latin typeface="Tahoma" pitchFamily="34" charset="0"/>
                </a:rPr>
                <a:t>Providers</a:t>
              </a:r>
            </a:p>
          </p:txBody>
        </p:sp>
        <p:pic>
          <p:nvPicPr>
            <p:cNvPr id="66572" name="Picture 16"/>
            <p:cNvPicPr>
              <a:picLocks noChangeArrowheads="1"/>
            </p:cNvPicPr>
            <p:nvPr/>
          </p:nvPicPr>
          <p:blipFill>
            <a:blip r:embed="rId5" cstate="print"/>
            <a:srcRect/>
            <a:stretch>
              <a:fillRect/>
            </a:stretch>
          </p:blipFill>
          <p:spPr bwMode="auto">
            <a:xfrm rot="10800000" flipV="1">
              <a:off x="2446" y="569"/>
              <a:ext cx="897" cy="515"/>
            </a:xfrm>
            <a:prstGeom prst="rect">
              <a:avLst/>
            </a:prstGeom>
            <a:noFill/>
            <a:ln w="9525">
              <a:noFill/>
              <a:miter lim="800000"/>
              <a:headEnd/>
              <a:tailEnd/>
            </a:ln>
          </p:spPr>
        </p:pic>
        <p:sp>
          <p:nvSpPr>
            <p:cNvPr id="66573" name="Text Box 17"/>
            <p:cNvSpPr txBox="1">
              <a:spLocks noChangeArrowheads="1"/>
            </p:cNvSpPr>
            <p:nvPr/>
          </p:nvSpPr>
          <p:spPr bwMode="auto">
            <a:xfrm>
              <a:off x="2448" y="960"/>
              <a:ext cx="939" cy="156"/>
            </a:xfrm>
            <a:prstGeom prst="rect">
              <a:avLst/>
            </a:prstGeom>
            <a:solidFill>
              <a:srgbClr val="008080"/>
            </a:solidFill>
            <a:ln w="9525">
              <a:noFill/>
              <a:miter lim="800000"/>
              <a:headEnd/>
              <a:tailEnd/>
            </a:ln>
          </p:spPr>
          <p:txBody>
            <a:bodyPr lIns="0" tIns="0" rIns="0" bIns="0"/>
            <a:lstStyle/>
            <a:p>
              <a:pPr algn="ctr" defTabSz="369888" eaLnBrk="0" hangingPunct="0">
                <a:buClr>
                  <a:srgbClr val="FFFF00"/>
                </a:buClr>
                <a:buSzPct val="90000"/>
                <a:buFont typeface="Monotype Sorts" pitchFamily="2" charset="2"/>
                <a:buNone/>
              </a:pPr>
              <a:r>
                <a:rPr lang="en-US" sz="1600" b="1" dirty="0">
                  <a:solidFill>
                    <a:schemeClr val="bg1"/>
                  </a:solidFill>
                  <a:latin typeface="Tahoma" pitchFamily="34" charset="0"/>
                </a:rPr>
                <a:t>Public</a:t>
              </a:r>
            </a:p>
          </p:txBody>
        </p:sp>
        <p:pic>
          <p:nvPicPr>
            <p:cNvPr id="66574" name="Picture 20" descr="Loss"/>
            <p:cNvPicPr>
              <a:picLocks noChangeAspect="1" noChangeArrowheads="1"/>
            </p:cNvPicPr>
            <p:nvPr/>
          </p:nvPicPr>
          <p:blipFill>
            <a:blip r:embed="rId6" cstate="print"/>
            <a:srcRect/>
            <a:stretch>
              <a:fillRect/>
            </a:stretch>
          </p:blipFill>
          <p:spPr bwMode="auto">
            <a:xfrm>
              <a:off x="2446" y="2724"/>
              <a:ext cx="851" cy="462"/>
            </a:xfrm>
            <a:prstGeom prst="rect">
              <a:avLst/>
            </a:prstGeom>
            <a:noFill/>
            <a:ln w="9525">
              <a:noFill/>
              <a:miter lim="800000"/>
              <a:headEnd/>
              <a:tailEnd/>
            </a:ln>
          </p:spPr>
        </p:pic>
        <p:sp>
          <p:nvSpPr>
            <p:cNvPr id="66575" name="Text Box 11"/>
            <p:cNvSpPr txBox="1">
              <a:spLocks noChangeArrowheads="1"/>
            </p:cNvSpPr>
            <p:nvPr/>
          </p:nvSpPr>
          <p:spPr bwMode="auto">
            <a:xfrm>
              <a:off x="2448" y="3168"/>
              <a:ext cx="864" cy="240"/>
            </a:xfrm>
            <a:prstGeom prst="rect">
              <a:avLst/>
            </a:prstGeom>
            <a:solidFill>
              <a:srgbClr val="008080"/>
            </a:solidFill>
            <a:ln w="9525">
              <a:noFill/>
              <a:miter lim="800000"/>
              <a:headEnd/>
              <a:tailEnd/>
            </a:ln>
          </p:spPr>
          <p:txBody>
            <a:bodyPr lIns="0" tIns="0" rIns="0" bIns="0"/>
            <a:lstStyle/>
            <a:p>
              <a:pPr algn="ctr" defTabSz="369888" eaLnBrk="0" hangingPunct="0">
                <a:buClr>
                  <a:srgbClr val="FFFF00"/>
                </a:buClr>
                <a:buSzPct val="90000"/>
                <a:buFont typeface="Monotype Sorts" pitchFamily="2" charset="2"/>
                <a:buNone/>
              </a:pPr>
              <a:r>
                <a:rPr lang="en-US" sz="1600" b="1" dirty="0">
                  <a:solidFill>
                    <a:schemeClr val="bg1"/>
                  </a:solidFill>
                  <a:latin typeface="Tahoma" pitchFamily="34" charset="0"/>
                </a:rPr>
                <a:t>Analysis</a:t>
              </a:r>
            </a:p>
          </p:txBody>
        </p:sp>
      </p:grpSp>
      <p:sp>
        <p:nvSpPr>
          <p:cNvPr id="66563" name="Text Box 21"/>
          <p:cNvSpPr txBox="1">
            <a:spLocks noChangeArrowheads="1"/>
          </p:cNvSpPr>
          <p:nvPr/>
        </p:nvSpPr>
        <p:spPr bwMode="auto">
          <a:xfrm>
            <a:off x="1" y="685800"/>
            <a:ext cx="8686799" cy="519113"/>
          </a:xfrm>
          <a:prstGeom prst="rect">
            <a:avLst/>
          </a:prstGeom>
          <a:noFill/>
          <a:ln w="9525">
            <a:noFill/>
            <a:miter lim="800000"/>
            <a:headEnd/>
            <a:tailEnd/>
          </a:ln>
        </p:spPr>
        <p:txBody>
          <a:bodyPr wrap="square">
            <a:spAutoFit/>
          </a:bodyPr>
          <a:lstStyle/>
          <a:p>
            <a:pPr algn="ctr"/>
            <a:r>
              <a:rPr lang="en-US" sz="2800" b="1" dirty="0">
                <a:solidFill>
                  <a:schemeClr val="tx2"/>
                </a:solidFill>
                <a:latin typeface="Tahoma" pitchFamily="34" charset="0"/>
              </a:rPr>
              <a:t>Information Loop of Public Health Surveillance</a:t>
            </a:r>
          </a:p>
        </p:txBody>
      </p:sp>
    </p:spTree>
    <p:custDataLst>
      <p:tags r:id="rId1"/>
    </p:custData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MMWR publication</a:t>
            </a:r>
            <a:endParaRPr lang="en-US" dirty="0"/>
          </a:p>
        </p:txBody>
      </p:sp>
      <p:sp>
        <p:nvSpPr>
          <p:cNvPr id="4" name="Rectangle 3"/>
          <p:cNvSpPr/>
          <p:nvPr/>
        </p:nvSpPr>
        <p:spPr>
          <a:xfrm>
            <a:off x="0" y="1542981"/>
            <a:ext cx="9144000" cy="4780796"/>
          </a:xfrm>
          <a:prstGeom prst="rect">
            <a:avLst/>
          </a:prstGeom>
        </p:spPr>
        <p:txBody>
          <a:bodyPr wrap="square">
            <a:spAutoFit/>
          </a:bodyPr>
          <a:lstStyle/>
          <a:p>
            <a:pPr marL="0" marR="0" algn="ctr">
              <a:lnSpc>
                <a:spcPct val="200000"/>
              </a:lnSpc>
              <a:spcBef>
                <a:spcPts val="0"/>
              </a:spcBef>
              <a:spcAft>
                <a:spcPts val="1000"/>
              </a:spcAft>
            </a:pPr>
            <a:r>
              <a:rPr lang="en-US" b="1" dirty="0">
                <a:latin typeface="Times New Roman" panose="02020603050405020304" pitchFamily="18" charset="0"/>
                <a:ea typeface="Calibri" panose="020F0502020204030204" pitchFamily="34" charset="0"/>
                <a:cs typeface="Times New Roman" panose="02020603050405020304" pitchFamily="18" charset="0"/>
              </a:rPr>
              <a:t>Methyl Bromide Release at a Condominium Resort — </a:t>
            </a:r>
            <a:endParaRPr lang="en-US" b="1" dirty="0" smtClean="0">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200000"/>
              </a:lnSpc>
              <a:spcBef>
                <a:spcPts val="0"/>
              </a:spcBef>
              <a:spcAft>
                <a:spcPts val="1000"/>
              </a:spcAft>
            </a:pPr>
            <a:r>
              <a:rPr lang="en-US" b="1" dirty="0" smtClean="0">
                <a:latin typeface="Times New Roman" panose="02020603050405020304" pitchFamily="18" charset="0"/>
                <a:ea typeface="Calibri" panose="020F0502020204030204" pitchFamily="34" charset="0"/>
                <a:cs typeface="Times New Roman" panose="02020603050405020304" pitchFamily="18" charset="0"/>
              </a:rPr>
              <a:t>U.S</a:t>
            </a:r>
            <a:r>
              <a:rPr lang="en-US" b="1" dirty="0">
                <a:latin typeface="Times New Roman" panose="02020603050405020304" pitchFamily="18" charset="0"/>
                <a:ea typeface="Calibri" panose="020F0502020204030204" pitchFamily="34" charset="0"/>
                <a:cs typeface="Times New Roman" panose="02020603050405020304" pitchFamily="18" charset="0"/>
              </a:rPr>
              <a:t>. Virgin Islands, March 2015</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200000"/>
              </a:lnSpc>
              <a:spcBef>
                <a:spcPts val="0"/>
              </a:spcBef>
              <a:spcAft>
                <a:spcPts val="1000"/>
              </a:spcAft>
            </a:pPr>
            <a:r>
              <a:rPr lang="en-US" dirty="0">
                <a:latin typeface="Times New Roman" panose="02020603050405020304" pitchFamily="18" charset="0"/>
                <a:ea typeface="Calibri" panose="020F0502020204030204" pitchFamily="34" charset="0"/>
                <a:cs typeface="Times New Roman" panose="02020603050405020304" pitchFamily="18" charset="0"/>
              </a:rPr>
              <a:t>Prathit A. Kulkarni, MD</a:t>
            </a:r>
            <a:r>
              <a:rPr lang="en-US" baseline="30000" dirty="0">
                <a:latin typeface="Times New Roman" panose="02020603050405020304" pitchFamily="18" charset="0"/>
                <a:ea typeface="Calibri" panose="020F0502020204030204" pitchFamily="34" charset="0"/>
                <a:cs typeface="Times New Roman" panose="02020603050405020304" pitchFamily="18" charset="0"/>
              </a:rPr>
              <a:t>1</a:t>
            </a:r>
            <a:r>
              <a:rPr lang="en-US" dirty="0">
                <a:latin typeface="Times New Roman" panose="02020603050405020304" pitchFamily="18" charset="0"/>
                <a:ea typeface="Calibri" panose="020F0502020204030204" pitchFamily="34" charset="0"/>
                <a:cs typeface="Times New Roman" panose="02020603050405020304" pitchFamily="18" charset="0"/>
              </a:rPr>
              <a:t>, Mary Anne Duncan, DVM</a:t>
            </a:r>
            <a:r>
              <a:rPr lang="en-US"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dirty="0">
                <a:latin typeface="Times New Roman" panose="02020603050405020304" pitchFamily="18" charset="0"/>
                <a:ea typeface="Calibri" panose="020F0502020204030204" pitchFamily="34" charset="0"/>
                <a:cs typeface="Times New Roman" panose="02020603050405020304" pitchFamily="18" charset="0"/>
              </a:rPr>
              <a:t>, Michelle T. Watters, MD, PhD</a:t>
            </a:r>
            <a:r>
              <a:rPr lang="en-US" baseline="30000" dirty="0">
                <a:latin typeface="Times New Roman" panose="02020603050405020304" pitchFamily="18" charset="0"/>
                <a:ea typeface="Calibri" panose="020F0502020204030204" pitchFamily="34" charset="0"/>
                <a:cs typeface="Times New Roman" panose="02020603050405020304" pitchFamily="18" charset="0"/>
              </a:rPr>
              <a:t>3</a:t>
            </a:r>
            <a:r>
              <a:rPr lang="en-US" dirty="0">
                <a:latin typeface="Times New Roman" panose="02020603050405020304" pitchFamily="18" charset="0"/>
                <a:ea typeface="Calibri" panose="020F0502020204030204" pitchFamily="34" charset="0"/>
                <a:cs typeface="Times New Roman" panose="02020603050405020304" pitchFamily="18" charset="0"/>
              </a:rPr>
              <a:t>, Leah T. Graziano</a:t>
            </a:r>
            <a:r>
              <a:rPr lang="en-US" baseline="30000" dirty="0">
                <a:latin typeface="Times New Roman" panose="02020603050405020304" pitchFamily="18" charset="0"/>
                <a:ea typeface="Calibri" panose="020F0502020204030204" pitchFamily="34" charset="0"/>
                <a:cs typeface="Times New Roman" panose="02020603050405020304" pitchFamily="18" charset="0"/>
              </a:rPr>
              <a:t>3</a:t>
            </a:r>
            <a:r>
              <a:rPr lang="en-US" dirty="0">
                <a:latin typeface="Times New Roman" panose="02020603050405020304" pitchFamily="18" charset="0"/>
                <a:ea typeface="Calibri" panose="020F0502020204030204" pitchFamily="34" charset="0"/>
                <a:cs typeface="Times New Roman" panose="02020603050405020304" pitchFamily="18" charset="0"/>
              </a:rPr>
              <a:t>, Elena Vaouli, MPH</a:t>
            </a:r>
            <a:r>
              <a:rPr lang="en-US" baseline="30000" dirty="0">
                <a:latin typeface="Times New Roman" panose="02020603050405020304" pitchFamily="18" charset="0"/>
                <a:ea typeface="Calibri" panose="020F0502020204030204" pitchFamily="34" charset="0"/>
                <a:cs typeface="Times New Roman" panose="02020603050405020304" pitchFamily="18" charset="0"/>
              </a:rPr>
              <a:t>3</a:t>
            </a:r>
            <a:r>
              <a:rPr lang="en-US" dirty="0">
                <a:latin typeface="Times New Roman" panose="02020603050405020304" pitchFamily="18" charset="0"/>
                <a:ea typeface="Calibri" panose="020F0502020204030204" pitchFamily="34" charset="0"/>
                <a:cs typeface="Times New Roman" panose="02020603050405020304" pitchFamily="18" charset="0"/>
              </a:rPr>
              <a:t>, Larry F. Cseh, MS</a:t>
            </a:r>
            <a:r>
              <a:rPr lang="en-US"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dirty="0">
                <a:latin typeface="Times New Roman" panose="02020603050405020304" pitchFamily="18" charset="0"/>
                <a:ea typeface="Calibri" panose="020F0502020204030204" pitchFamily="34" charset="0"/>
                <a:cs typeface="Times New Roman" panose="02020603050405020304" pitchFamily="18" charset="0"/>
              </a:rPr>
              <a:t>, John F. Risher, PhD</a:t>
            </a:r>
            <a:r>
              <a:rPr lang="en-US"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dirty="0">
                <a:latin typeface="Times New Roman" panose="02020603050405020304" pitchFamily="18" charset="0"/>
                <a:ea typeface="Calibri" panose="020F0502020204030204" pitchFamily="34" charset="0"/>
                <a:cs typeface="Times New Roman" panose="02020603050405020304" pitchFamily="18" charset="0"/>
              </a:rPr>
              <a:t>, Maureen F. Orr, MS</a:t>
            </a:r>
            <a:r>
              <a:rPr lang="en-US"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dirty="0">
                <a:latin typeface="Times New Roman" panose="02020603050405020304" pitchFamily="18" charset="0"/>
                <a:ea typeface="Calibri" panose="020F0502020204030204" pitchFamily="34" charset="0"/>
                <a:cs typeface="Times New Roman" panose="02020603050405020304" pitchFamily="18" charset="0"/>
              </a:rPr>
              <a:t>, Tai C. Hunte-Ceasar, MD</a:t>
            </a:r>
            <a:r>
              <a:rPr lang="en-US" baseline="30000" dirty="0">
                <a:latin typeface="Times New Roman" panose="02020603050405020304" pitchFamily="18" charset="0"/>
                <a:ea typeface="Calibri" panose="020F0502020204030204" pitchFamily="34" charset="0"/>
                <a:cs typeface="Times New Roman" panose="02020603050405020304" pitchFamily="18" charset="0"/>
              </a:rPr>
              <a:t>4</a:t>
            </a:r>
            <a:r>
              <a:rPr lang="en-US" dirty="0">
                <a:latin typeface="Times New Roman" panose="02020603050405020304" pitchFamily="18" charset="0"/>
                <a:ea typeface="Calibri" panose="020F0502020204030204" pitchFamily="34" charset="0"/>
                <a:cs typeface="Times New Roman" panose="02020603050405020304" pitchFamily="18" charset="0"/>
              </a:rPr>
              <a:t>, Esther M. Ellis, </a:t>
            </a:r>
            <a:r>
              <a:rPr lang="en-US" dirty="0" smtClean="0">
                <a:latin typeface="Times New Roman" panose="02020603050405020304" pitchFamily="18" charset="0"/>
                <a:ea typeface="Calibri" panose="020F0502020204030204" pitchFamily="34" charset="0"/>
                <a:cs typeface="Times New Roman" panose="02020603050405020304" pitchFamily="18" charset="0"/>
              </a:rPr>
              <a:t>PhD</a:t>
            </a:r>
            <a:r>
              <a:rPr lang="en-US" baseline="30000" dirty="0" smtClean="0">
                <a:latin typeface="Times New Roman" panose="02020603050405020304" pitchFamily="18" charset="0"/>
                <a:ea typeface="Calibri" panose="020F0502020204030204" pitchFamily="34" charset="0"/>
                <a:cs typeface="Times New Roman" panose="02020603050405020304" pitchFamily="18" charset="0"/>
              </a:rPr>
              <a:t>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528304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3"/>
          <a:stretch>
            <a:fillRect/>
          </a:stretch>
        </p:blipFill>
        <p:spPr>
          <a:xfrm>
            <a:off x="1707570" y="2787420"/>
            <a:ext cx="5728860" cy="1816560"/>
          </a:xfrm>
          <a:prstGeom prst="rect">
            <a:avLst/>
          </a:prstGeom>
        </p:spPr>
      </p:pic>
      <p:sp>
        <p:nvSpPr>
          <p:cNvPr id="4" name="Text Placeholder 3"/>
          <p:cNvSpPr>
            <a:spLocks noGrp="1"/>
          </p:cNvSpPr>
          <p:nvPr>
            <p:ph type="body" sz="quarter" idx="10"/>
          </p:nvPr>
        </p:nvSpPr>
        <p:spPr/>
        <p:txBody>
          <a:bodyPr/>
          <a:lstStyle/>
          <a:p>
            <a:endParaRPr lang="en-US"/>
          </a:p>
        </p:txBody>
      </p:sp>
      <p:pic>
        <p:nvPicPr>
          <p:cNvPr id="6" name="Picture 5"/>
          <p:cNvPicPr>
            <a:picLocks noChangeAspect="1"/>
          </p:cNvPicPr>
          <p:nvPr/>
        </p:nvPicPr>
        <p:blipFill>
          <a:blip r:embed="rId4"/>
          <a:stretch>
            <a:fillRect/>
          </a:stretch>
        </p:blipFill>
        <p:spPr>
          <a:xfrm>
            <a:off x="1066800" y="76200"/>
            <a:ext cx="6800071" cy="3733288"/>
          </a:xfrm>
          <a:prstGeom prst="rect">
            <a:avLst/>
          </a:prstGeom>
        </p:spPr>
      </p:pic>
      <p:pic>
        <p:nvPicPr>
          <p:cNvPr id="8" name="Picture 7"/>
          <p:cNvPicPr>
            <a:picLocks noChangeAspect="1"/>
          </p:cNvPicPr>
          <p:nvPr/>
        </p:nvPicPr>
        <p:blipFill>
          <a:blip r:embed="rId3"/>
          <a:stretch>
            <a:fillRect/>
          </a:stretch>
        </p:blipFill>
        <p:spPr>
          <a:xfrm>
            <a:off x="31487" y="3775505"/>
            <a:ext cx="9112513" cy="2889480"/>
          </a:xfrm>
          <a:prstGeom prst="rect">
            <a:avLst/>
          </a:prstGeom>
        </p:spPr>
      </p:pic>
    </p:spTree>
    <p:extLst>
      <p:ext uri="{BB962C8B-B14F-4D97-AF65-F5344CB8AC3E}">
        <p14:creationId xmlns:p14="http://schemas.microsoft.com/office/powerpoint/2010/main" val="1074268056"/>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quarter" idx="10"/>
          </p:nvPr>
        </p:nvSpPr>
        <p:spPr/>
        <p:txBody>
          <a:bodyPr/>
          <a:lstStyle/>
          <a:p>
            <a:endParaRPr lang="en-US"/>
          </a:p>
        </p:txBody>
      </p:sp>
      <p:pic>
        <p:nvPicPr>
          <p:cNvPr id="5" name="Picture 4"/>
          <p:cNvPicPr>
            <a:picLocks noChangeAspect="1"/>
          </p:cNvPicPr>
          <p:nvPr/>
        </p:nvPicPr>
        <p:blipFill>
          <a:blip r:embed="rId3"/>
          <a:stretch>
            <a:fillRect/>
          </a:stretch>
        </p:blipFill>
        <p:spPr>
          <a:xfrm>
            <a:off x="80684" y="1400159"/>
            <a:ext cx="8982631" cy="4057681"/>
          </a:xfrm>
          <a:prstGeom prst="rect">
            <a:avLst/>
          </a:prstGeom>
        </p:spPr>
      </p:pic>
    </p:spTree>
    <p:extLst>
      <p:ext uri="{BB962C8B-B14F-4D97-AF65-F5344CB8AC3E}">
        <p14:creationId xmlns:p14="http://schemas.microsoft.com/office/powerpoint/2010/main" val="3303633445"/>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quarter" idx="10"/>
          </p:nvPr>
        </p:nvSpPr>
        <p:spPr/>
        <p:txBody>
          <a:bodyPr/>
          <a:lstStyle/>
          <a:p>
            <a:endParaRPr lang="en-US"/>
          </a:p>
        </p:txBody>
      </p:sp>
      <p:pic>
        <p:nvPicPr>
          <p:cNvPr id="5" name="Picture 4"/>
          <p:cNvPicPr>
            <a:picLocks noChangeAspect="1"/>
          </p:cNvPicPr>
          <p:nvPr/>
        </p:nvPicPr>
        <p:blipFill>
          <a:blip r:embed="rId3"/>
          <a:stretch>
            <a:fillRect/>
          </a:stretch>
        </p:blipFill>
        <p:spPr>
          <a:xfrm>
            <a:off x="80729" y="422028"/>
            <a:ext cx="9063271" cy="5012427"/>
          </a:xfrm>
          <a:prstGeom prst="rect">
            <a:avLst/>
          </a:prstGeom>
        </p:spPr>
      </p:pic>
    </p:spTree>
    <p:extLst>
      <p:ext uri="{BB962C8B-B14F-4D97-AF65-F5344CB8AC3E}">
        <p14:creationId xmlns:p14="http://schemas.microsoft.com/office/powerpoint/2010/main" val="2980634015"/>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3855" y="281682"/>
            <a:ext cx="9040747" cy="5890517"/>
          </a:xfrm>
          <a:prstGeom prst="rect">
            <a:avLst/>
          </a:prstGeom>
        </p:spPr>
      </p:pic>
      <p:sp>
        <p:nvSpPr>
          <p:cNvPr id="3" name="Content Placeholder 2"/>
          <p:cNvSpPr>
            <a:spLocks noGrp="1"/>
          </p:cNvSpPr>
          <p:nvPr>
            <p:ph idx="1"/>
          </p:nvPr>
        </p:nvSpPr>
        <p:spPr/>
        <p:txBody>
          <a:bodyPr/>
          <a:lstStyle/>
          <a:p>
            <a:endParaRPr lang="en-US"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070219796"/>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quarter" idx="10"/>
          </p:nvPr>
        </p:nvSpPr>
        <p:spPr/>
        <p:txBody>
          <a:bodyPr/>
          <a:lstStyle/>
          <a:p>
            <a:endParaRPr lang="en-US"/>
          </a:p>
        </p:txBody>
      </p:sp>
      <p:pic>
        <p:nvPicPr>
          <p:cNvPr id="5" name="Picture 4"/>
          <p:cNvPicPr>
            <a:picLocks noChangeAspect="1"/>
          </p:cNvPicPr>
          <p:nvPr/>
        </p:nvPicPr>
        <p:blipFill rotWithShape="1">
          <a:blip r:embed="rId3"/>
          <a:srcRect l="-7028" t="1998" r="7028" b="58648"/>
          <a:stretch/>
        </p:blipFill>
        <p:spPr>
          <a:xfrm>
            <a:off x="762000" y="127743"/>
            <a:ext cx="6505458" cy="1015257"/>
          </a:xfrm>
          <a:prstGeom prst="rect">
            <a:avLst/>
          </a:prstGeom>
        </p:spPr>
      </p:pic>
      <p:pic>
        <p:nvPicPr>
          <p:cNvPr id="6" name="Picture 5"/>
          <p:cNvPicPr>
            <a:picLocks noChangeAspect="1"/>
          </p:cNvPicPr>
          <p:nvPr/>
        </p:nvPicPr>
        <p:blipFill>
          <a:blip r:embed="rId4"/>
          <a:stretch>
            <a:fillRect/>
          </a:stretch>
        </p:blipFill>
        <p:spPr>
          <a:xfrm>
            <a:off x="575577" y="1417639"/>
            <a:ext cx="8187423" cy="5440362"/>
          </a:xfrm>
          <a:prstGeom prst="rect">
            <a:avLst/>
          </a:prstGeom>
        </p:spPr>
      </p:pic>
    </p:spTree>
    <p:extLst>
      <p:ext uri="{BB962C8B-B14F-4D97-AF65-F5344CB8AC3E}">
        <p14:creationId xmlns:p14="http://schemas.microsoft.com/office/powerpoint/2010/main" val="2438675944"/>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372600" cy="1143000"/>
          </a:xfrm>
        </p:spPr>
        <p:txBody>
          <a:bodyPr>
            <a:normAutofit/>
          </a:bodyPr>
          <a:lstStyle/>
          <a:p>
            <a:r>
              <a:rPr lang="en-US" sz="2100" dirty="0" smtClean="0">
                <a:solidFill>
                  <a:schemeClr val="tx1"/>
                </a:solidFill>
              </a:rPr>
              <a:t>Spectrum of ecological interactions associated with vector-borne disease transmission</a:t>
            </a:r>
            <a:endParaRPr lang="en-US" sz="2100" dirty="0">
              <a:solidFill>
                <a:schemeClr val="tx1"/>
              </a:solidFill>
            </a:endParaRPr>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quarter" idx="10"/>
          </p:nvPr>
        </p:nvSpPr>
        <p:spPr/>
        <p:txBody>
          <a:bodyPr/>
          <a:lstStyle/>
          <a:p>
            <a:endParaRPr lang="en-US"/>
          </a:p>
        </p:txBody>
      </p:sp>
      <p:pic>
        <p:nvPicPr>
          <p:cNvPr id="5" name="Picture 4"/>
          <p:cNvPicPr>
            <a:picLocks noChangeAspect="1"/>
          </p:cNvPicPr>
          <p:nvPr/>
        </p:nvPicPr>
        <p:blipFill>
          <a:blip r:embed="rId3"/>
          <a:stretch>
            <a:fillRect/>
          </a:stretch>
        </p:blipFill>
        <p:spPr>
          <a:xfrm>
            <a:off x="304800" y="381000"/>
            <a:ext cx="8381999" cy="6551352"/>
          </a:xfrm>
          <a:prstGeom prst="rect">
            <a:avLst/>
          </a:prstGeom>
        </p:spPr>
      </p:pic>
    </p:spTree>
    <p:extLst>
      <p:ext uri="{BB962C8B-B14F-4D97-AF65-F5344CB8AC3E}">
        <p14:creationId xmlns:p14="http://schemas.microsoft.com/office/powerpoint/2010/main" val="182180527"/>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5637"/>
            <a:ext cx="8229600" cy="639763"/>
          </a:xfrm>
        </p:spPr>
        <p:txBody>
          <a:bodyPr/>
          <a:lstStyle/>
          <a:p>
            <a:r>
              <a:rPr lang="en-US" sz="3600" dirty="0" smtClean="0">
                <a:solidFill>
                  <a:schemeClr val="tx1"/>
                </a:solidFill>
              </a:rPr>
              <a:t>Conclusion</a:t>
            </a:r>
            <a:endParaRPr lang="en-US" sz="3600" dirty="0">
              <a:solidFill>
                <a:schemeClr val="tx1"/>
              </a:solidFill>
            </a:endParaRPr>
          </a:p>
        </p:txBody>
      </p:sp>
      <p:sp>
        <p:nvSpPr>
          <p:cNvPr id="3" name="Content Placeholder 2"/>
          <p:cNvSpPr>
            <a:spLocks noGrp="1"/>
          </p:cNvSpPr>
          <p:nvPr>
            <p:ph idx="1"/>
          </p:nvPr>
        </p:nvSpPr>
        <p:spPr>
          <a:xfrm>
            <a:off x="381000" y="1524000"/>
            <a:ext cx="8382000" cy="3886201"/>
          </a:xfrm>
        </p:spPr>
        <p:txBody>
          <a:bodyPr>
            <a:normAutofit/>
          </a:bodyPr>
          <a:lstStyle/>
          <a:p>
            <a:pPr>
              <a:buClrTx/>
            </a:pPr>
            <a:r>
              <a:rPr lang="en-US" sz="2400" b="0" dirty="0" smtClean="0">
                <a:solidFill>
                  <a:schemeClr val="tx1"/>
                </a:solidFill>
              </a:rPr>
              <a:t>Surveillance provides information on the health of the community</a:t>
            </a:r>
          </a:p>
          <a:p>
            <a:pPr>
              <a:buClrTx/>
            </a:pPr>
            <a:endParaRPr lang="en-US" sz="2400" b="0" dirty="0">
              <a:solidFill>
                <a:schemeClr val="tx1"/>
              </a:solidFill>
            </a:endParaRPr>
          </a:p>
          <a:p>
            <a:pPr>
              <a:buClrTx/>
            </a:pPr>
            <a:r>
              <a:rPr lang="en-US" sz="2400" b="0" dirty="0" smtClean="0">
                <a:solidFill>
                  <a:schemeClr val="tx1"/>
                </a:solidFill>
              </a:rPr>
              <a:t>Public health relies on information from medical care providers and takes prevention-oriented actions based on information received</a:t>
            </a:r>
          </a:p>
          <a:p>
            <a:pPr>
              <a:buClrTx/>
            </a:pPr>
            <a:endParaRPr lang="en-US" sz="2400" b="0" dirty="0" smtClean="0">
              <a:solidFill>
                <a:schemeClr val="tx1"/>
              </a:solidFill>
            </a:endParaRPr>
          </a:p>
          <a:p>
            <a:pPr>
              <a:buClrTx/>
            </a:pPr>
            <a:r>
              <a:rPr lang="en-US" sz="2400" b="0" dirty="0" smtClean="0">
                <a:solidFill>
                  <a:schemeClr val="tx1"/>
                </a:solidFill>
              </a:rPr>
              <a:t>Surveillance involves taking information in, analyzing and interpreting it, and disseminating it to those who need it</a:t>
            </a:r>
          </a:p>
          <a:p>
            <a:endParaRPr lang="en-US" sz="2400" dirty="0"/>
          </a:p>
        </p:txBody>
      </p:sp>
    </p:spTree>
    <p:extLst>
      <p:ext uri="{BB962C8B-B14F-4D97-AF65-F5344CB8AC3E}">
        <p14:creationId xmlns:p14="http://schemas.microsoft.com/office/powerpoint/2010/main" val="2004507809"/>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447800" y="4243384"/>
            <a:ext cx="6438900" cy="3689353"/>
          </a:xfrm>
        </p:spPr>
        <p:txBody>
          <a:bodyPr/>
          <a:lstStyle/>
          <a:p>
            <a:pPr marL="0" indent="0" algn="ctr">
              <a:buNone/>
            </a:pPr>
            <a:r>
              <a:rPr lang="en-US" dirty="0" smtClean="0"/>
              <a:t>Contact Dr. </a:t>
            </a:r>
            <a:r>
              <a:rPr lang="en-US" dirty="0"/>
              <a:t>E</a:t>
            </a:r>
            <a:r>
              <a:rPr lang="en-US" dirty="0" smtClean="0"/>
              <a:t>sther M. Ellis</a:t>
            </a:r>
          </a:p>
          <a:p>
            <a:pPr marL="457200" lvl="1" indent="0" algn="ctr">
              <a:buNone/>
            </a:pPr>
            <a:r>
              <a:rPr lang="en-US" dirty="0">
                <a:hlinkClick r:id="rId3"/>
              </a:rPr>
              <a:t>e</a:t>
            </a:r>
            <a:r>
              <a:rPr lang="en-US" dirty="0" smtClean="0">
                <a:hlinkClick r:id="rId3"/>
              </a:rPr>
              <a:t>sther.ellis@doh.vi.gov</a:t>
            </a:r>
            <a:endParaRPr lang="en-US" dirty="0" smtClean="0"/>
          </a:p>
          <a:p>
            <a:pPr marL="457200" lvl="1" indent="0" algn="ctr">
              <a:buNone/>
            </a:pPr>
            <a:r>
              <a:rPr lang="en-US" dirty="0" smtClean="0"/>
              <a:t>(340) 718-1311 ext.3841</a:t>
            </a:r>
            <a:endParaRPr lang="en-US" dirty="0"/>
          </a:p>
        </p:txBody>
      </p:sp>
      <p:sp>
        <p:nvSpPr>
          <p:cNvPr id="4" name="Title 1"/>
          <p:cNvSpPr txBox="1">
            <a:spLocks/>
          </p:cNvSpPr>
          <p:nvPr/>
        </p:nvSpPr>
        <p:spPr>
          <a:xfrm>
            <a:off x="2971800" y="2286000"/>
            <a:ext cx="5065713" cy="13620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n-US" smtClean="0"/>
              <a:t>Questions?</a:t>
            </a:r>
            <a:endParaRPr lang="en-US" dirty="0"/>
          </a:p>
        </p:txBody>
      </p:sp>
    </p:spTree>
    <p:extLst>
      <p:ext uri="{BB962C8B-B14F-4D97-AF65-F5344CB8AC3E}">
        <p14:creationId xmlns:p14="http://schemas.microsoft.com/office/powerpoint/2010/main" val="13563722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55637"/>
            <a:ext cx="8610600" cy="639763"/>
          </a:xfrm>
        </p:spPr>
        <p:txBody>
          <a:bodyPr/>
          <a:lstStyle/>
          <a:p>
            <a:r>
              <a:rPr lang="en-US" sz="3600" dirty="0" smtClean="0">
                <a:solidFill>
                  <a:schemeClr val="tx1"/>
                </a:solidFill>
              </a:rPr>
              <a:t>Uses of Public Health Surveillance</a:t>
            </a:r>
            <a:endParaRPr lang="en-US" sz="3600" dirty="0">
              <a:solidFill>
                <a:schemeClr val="tx1"/>
              </a:solidFill>
            </a:endParaRPr>
          </a:p>
        </p:txBody>
      </p:sp>
      <p:sp>
        <p:nvSpPr>
          <p:cNvPr id="3" name="Content Placeholder 2"/>
          <p:cNvSpPr>
            <a:spLocks noGrp="1"/>
          </p:cNvSpPr>
          <p:nvPr>
            <p:ph idx="1"/>
          </p:nvPr>
        </p:nvSpPr>
        <p:spPr>
          <a:xfrm>
            <a:off x="457200" y="1828800"/>
            <a:ext cx="8382000" cy="3886201"/>
          </a:xfrm>
        </p:spPr>
        <p:txBody>
          <a:bodyPr>
            <a:normAutofit lnSpcReduction="10000"/>
          </a:bodyPr>
          <a:lstStyle/>
          <a:p>
            <a:pPr>
              <a:buClrTx/>
            </a:pPr>
            <a:r>
              <a:rPr lang="en-US" sz="2400" b="0" dirty="0" smtClean="0">
                <a:solidFill>
                  <a:schemeClr val="tx1"/>
                </a:solidFill>
              </a:rPr>
              <a:t>Estimate magnitude of the problem</a:t>
            </a:r>
          </a:p>
          <a:p>
            <a:pPr>
              <a:buClrTx/>
            </a:pPr>
            <a:r>
              <a:rPr lang="en-US" sz="2400" b="0" dirty="0" smtClean="0">
                <a:solidFill>
                  <a:schemeClr val="tx1"/>
                </a:solidFill>
              </a:rPr>
              <a:t>Portray the natural history of a disease</a:t>
            </a:r>
          </a:p>
          <a:p>
            <a:pPr>
              <a:buClrTx/>
            </a:pPr>
            <a:r>
              <a:rPr lang="en-US" sz="2400" b="0" dirty="0" smtClean="0">
                <a:solidFill>
                  <a:schemeClr val="tx1"/>
                </a:solidFill>
              </a:rPr>
              <a:t>Determine distribution and spread of illness</a:t>
            </a:r>
          </a:p>
          <a:p>
            <a:pPr>
              <a:buClrTx/>
            </a:pPr>
            <a:r>
              <a:rPr lang="en-US" sz="2400" b="0" dirty="0" smtClean="0">
                <a:solidFill>
                  <a:schemeClr val="tx1"/>
                </a:solidFill>
              </a:rPr>
              <a:t>Detect outbreaks</a:t>
            </a:r>
          </a:p>
          <a:p>
            <a:pPr>
              <a:buClrTx/>
            </a:pPr>
            <a:r>
              <a:rPr lang="en-US" sz="2400" b="0" dirty="0" smtClean="0">
                <a:solidFill>
                  <a:schemeClr val="tx1"/>
                </a:solidFill>
              </a:rPr>
              <a:t>Generate hypotheses, stimulate research</a:t>
            </a:r>
          </a:p>
          <a:p>
            <a:pPr>
              <a:buClrTx/>
            </a:pPr>
            <a:r>
              <a:rPr lang="en-US" sz="2400" b="0" dirty="0" smtClean="0">
                <a:solidFill>
                  <a:schemeClr val="tx1"/>
                </a:solidFill>
              </a:rPr>
              <a:t>Evaluate control and prevention measures</a:t>
            </a:r>
          </a:p>
          <a:p>
            <a:pPr>
              <a:buClrTx/>
            </a:pPr>
            <a:r>
              <a:rPr lang="en-US" sz="2400" b="0" dirty="0" smtClean="0">
                <a:solidFill>
                  <a:schemeClr val="tx1"/>
                </a:solidFill>
              </a:rPr>
              <a:t>Monitor changes in infectious agents</a:t>
            </a:r>
          </a:p>
          <a:p>
            <a:pPr>
              <a:buClrTx/>
            </a:pPr>
            <a:r>
              <a:rPr lang="en-US" sz="2400" b="0" dirty="0" smtClean="0">
                <a:solidFill>
                  <a:schemeClr val="tx1"/>
                </a:solidFill>
              </a:rPr>
              <a:t>Detect changes in health practices</a:t>
            </a:r>
          </a:p>
          <a:p>
            <a:pPr>
              <a:buClrTx/>
            </a:pPr>
            <a:r>
              <a:rPr lang="en-US" sz="2400" b="0" dirty="0" smtClean="0">
                <a:solidFill>
                  <a:schemeClr val="tx1"/>
                </a:solidFill>
              </a:rPr>
              <a:t>Facilitate planning</a:t>
            </a:r>
            <a:endParaRPr lang="en-US" sz="2400" b="0" dirty="0">
              <a:solidFill>
                <a:schemeClr val="tx1"/>
              </a:solidFill>
            </a:endParaRPr>
          </a:p>
          <a:p>
            <a:pPr>
              <a:spcBef>
                <a:spcPts val="2400"/>
              </a:spcBef>
            </a:pPr>
            <a:endParaRPr lang="en-US" sz="2600" dirty="0" smtClean="0"/>
          </a:p>
        </p:txBody>
      </p:sp>
    </p:spTree>
    <p:extLst>
      <p:ext uri="{BB962C8B-B14F-4D97-AF65-F5344CB8AC3E}">
        <p14:creationId xmlns:p14="http://schemas.microsoft.com/office/powerpoint/2010/main" val="3486092647"/>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55637"/>
            <a:ext cx="8610600" cy="639763"/>
          </a:xfrm>
        </p:spPr>
        <p:txBody>
          <a:bodyPr>
            <a:normAutofit/>
          </a:bodyPr>
          <a:lstStyle/>
          <a:p>
            <a:r>
              <a:rPr lang="en-US" sz="3600" dirty="0" smtClean="0">
                <a:solidFill>
                  <a:schemeClr val="tx1"/>
                </a:solidFill>
              </a:rPr>
              <a:t>Causal Pathway of Disease or Disability</a:t>
            </a:r>
            <a:endParaRPr lang="en-US" sz="3600" dirty="0">
              <a:solidFill>
                <a:schemeClr val="tx1"/>
              </a:solidFill>
            </a:endParaRPr>
          </a:p>
        </p:txBody>
      </p:sp>
      <p:sp>
        <p:nvSpPr>
          <p:cNvPr id="3" name="Content Placeholder 2"/>
          <p:cNvSpPr>
            <a:spLocks noGrp="1"/>
          </p:cNvSpPr>
          <p:nvPr>
            <p:ph idx="1"/>
          </p:nvPr>
        </p:nvSpPr>
        <p:spPr>
          <a:xfrm>
            <a:off x="457200" y="1981199"/>
            <a:ext cx="8382000" cy="3886201"/>
          </a:xfrm>
        </p:spPr>
        <p:txBody>
          <a:bodyPr/>
          <a:lstStyle/>
          <a:p>
            <a:pPr>
              <a:buClrTx/>
            </a:pPr>
            <a:r>
              <a:rPr lang="en-US" sz="2400" b="0" dirty="0" smtClean="0">
                <a:solidFill>
                  <a:schemeClr val="tx1"/>
                </a:solidFill>
              </a:rPr>
              <a:t>Environment (pre-exposure)</a:t>
            </a:r>
          </a:p>
          <a:p>
            <a:pPr>
              <a:buClrTx/>
            </a:pPr>
            <a:r>
              <a:rPr lang="en-US" sz="2400" b="0" dirty="0" smtClean="0">
                <a:solidFill>
                  <a:schemeClr val="tx1"/>
                </a:solidFill>
              </a:rPr>
              <a:t>Hazard/agent</a:t>
            </a:r>
          </a:p>
          <a:p>
            <a:pPr>
              <a:buClrTx/>
            </a:pPr>
            <a:r>
              <a:rPr lang="en-US" sz="2400" b="0" dirty="0" smtClean="0">
                <a:solidFill>
                  <a:schemeClr val="tx1"/>
                </a:solidFill>
              </a:rPr>
              <a:t>Behavior risk factor</a:t>
            </a:r>
          </a:p>
          <a:p>
            <a:pPr>
              <a:buClrTx/>
            </a:pPr>
            <a:r>
              <a:rPr lang="en-US" sz="2400" b="0" dirty="0" smtClean="0">
                <a:solidFill>
                  <a:schemeClr val="tx1"/>
                </a:solidFill>
              </a:rPr>
              <a:t>Exposure</a:t>
            </a:r>
          </a:p>
          <a:p>
            <a:pPr>
              <a:buClrTx/>
            </a:pPr>
            <a:r>
              <a:rPr lang="en-US" sz="2400" b="0" dirty="0" smtClean="0">
                <a:solidFill>
                  <a:schemeClr val="tx1"/>
                </a:solidFill>
              </a:rPr>
              <a:t>Pre-symptomatic phase</a:t>
            </a:r>
          </a:p>
          <a:p>
            <a:pPr>
              <a:buClrTx/>
            </a:pPr>
            <a:r>
              <a:rPr lang="en-US" sz="2400" b="0" dirty="0" smtClean="0">
                <a:solidFill>
                  <a:schemeClr val="tx1"/>
                </a:solidFill>
              </a:rPr>
              <a:t>Apparent disease</a:t>
            </a:r>
          </a:p>
          <a:p>
            <a:pPr>
              <a:buClrTx/>
            </a:pPr>
            <a:r>
              <a:rPr lang="en-US" sz="2400" b="0" dirty="0" smtClean="0">
                <a:solidFill>
                  <a:schemeClr val="tx1"/>
                </a:solidFill>
              </a:rPr>
              <a:t>Death</a:t>
            </a:r>
            <a:endParaRPr lang="en-US" sz="2400" b="0" dirty="0">
              <a:solidFill>
                <a:schemeClr val="tx1"/>
              </a:solidFill>
            </a:endParaRPr>
          </a:p>
          <a:p>
            <a:pPr>
              <a:spcBef>
                <a:spcPts val="2400"/>
              </a:spcBef>
            </a:pPr>
            <a:endParaRPr lang="en-US" sz="2600" dirty="0" smtClean="0"/>
          </a:p>
        </p:txBody>
      </p:sp>
    </p:spTree>
    <p:extLst>
      <p:ext uri="{BB962C8B-B14F-4D97-AF65-F5344CB8AC3E}">
        <p14:creationId xmlns:p14="http://schemas.microsoft.com/office/powerpoint/2010/main" val="142815326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55637"/>
            <a:ext cx="8610600" cy="639763"/>
          </a:xfrm>
        </p:spPr>
        <p:txBody>
          <a:bodyPr/>
          <a:lstStyle/>
          <a:p>
            <a:r>
              <a:rPr lang="en-US" sz="3600" dirty="0" smtClean="0">
                <a:solidFill>
                  <a:schemeClr val="tx1"/>
                </a:solidFill>
              </a:rPr>
              <a:t>Selected Sources of Data</a:t>
            </a:r>
            <a:endParaRPr lang="en-US" sz="3600" dirty="0">
              <a:solidFill>
                <a:schemeClr val="tx1"/>
              </a:solidFill>
            </a:endParaRPr>
          </a:p>
        </p:txBody>
      </p:sp>
      <p:sp>
        <p:nvSpPr>
          <p:cNvPr id="3" name="Content Placeholder 2"/>
          <p:cNvSpPr>
            <a:spLocks noGrp="1"/>
          </p:cNvSpPr>
          <p:nvPr>
            <p:ph idx="1"/>
          </p:nvPr>
        </p:nvSpPr>
        <p:spPr>
          <a:xfrm>
            <a:off x="457200" y="1981199"/>
            <a:ext cx="8382000" cy="3886201"/>
          </a:xfrm>
        </p:spPr>
        <p:txBody>
          <a:bodyPr>
            <a:normAutofit/>
          </a:bodyPr>
          <a:lstStyle/>
          <a:p>
            <a:pPr>
              <a:buClrTx/>
            </a:pPr>
            <a:r>
              <a:rPr lang="en-US" sz="2400" b="0" dirty="0" smtClean="0">
                <a:solidFill>
                  <a:schemeClr val="tx1"/>
                </a:solidFill>
              </a:rPr>
              <a:t>Environment monitoring systems</a:t>
            </a:r>
          </a:p>
          <a:p>
            <a:pPr>
              <a:buClrTx/>
            </a:pPr>
            <a:r>
              <a:rPr lang="en-US" sz="2400" b="0" dirty="0" smtClean="0">
                <a:solidFill>
                  <a:schemeClr val="tx1"/>
                </a:solidFill>
              </a:rPr>
              <a:t>Animals/vectors</a:t>
            </a:r>
          </a:p>
          <a:p>
            <a:pPr>
              <a:buClrTx/>
            </a:pPr>
            <a:r>
              <a:rPr lang="en-US" sz="2400" b="0" dirty="0" smtClean="0">
                <a:solidFill>
                  <a:schemeClr val="tx1"/>
                </a:solidFill>
              </a:rPr>
              <a:t>Individuals</a:t>
            </a:r>
          </a:p>
          <a:p>
            <a:pPr>
              <a:buClrTx/>
            </a:pPr>
            <a:r>
              <a:rPr lang="en-US" sz="2400" b="0" dirty="0" smtClean="0">
                <a:solidFill>
                  <a:schemeClr val="tx1"/>
                </a:solidFill>
              </a:rPr>
              <a:t>Laboratories</a:t>
            </a:r>
          </a:p>
          <a:p>
            <a:pPr>
              <a:buClrTx/>
            </a:pPr>
            <a:r>
              <a:rPr lang="en-US" sz="2400" b="0" dirty="0" smtClean="0">
                <a:solidFill>
                  <a:schemeClr val="tx1"/>
                </a:solidFill>
              </a:rPr>
              <a:t>Medical records</a:t>
            </a:r>
          </a:p>
          <a:p>
            <a:pPr>
              <a:buClrTx/>
            </a:pPr>
            <a:r>
              <a:rPr lang="en-US" sz="2400" b="0" dirty="0" smtClean="0">
                <a:solidFill>
                  <a:schemeClr val="tx1"/>
                </a:solidFill>
              </a:rPr>
              <a:t>Administrative records</a:t>
            </a:r>
          </a:p>
          <a:p>
            <a:pPr>
              <a:buClrTx/>
            </a:pPr>
            <a:r>
              <a:rPr lang="en-US" sz="2400" b="0" dirty="0" smtClean="0">
                <a:solidFill>
                  <a:schemeClr val="tx1"/>
                </a:solidFill>
              </a:rPr>
              <a:t>Police records</a:t>
            </a:r>
          </a:p>
          <a:p>
            <a:pPr>
              <a:buClrTx/>
            </a:pPr>
            <a:r>
              <a:rPr lang="en-US" sz="2400" b="0" dirty="0" smtClean="0">
                <a:solidFill>
                  <a:schemeClr val="tx1"/>
                </a:solidFill>
              </a:rPr>
              <a:t>Birth/death certificates</a:t>
            </a:r>
            <a:endParaRPr lang="en-US" sz="2400" b="0" dirty="0">
              <a:solidFill>
                <a:schemeClr val="tx1"/>
              </a:solidFill>
            </a:endParaRPr>
          </a:p>
          <a:p>
            <a:pPr>
              <a:spcBef>
                <a:spcPts val="2400"/>
              </a:spcBef>
            </a:pPr>
            <a:endParaRPr lang="en-US" sz="2600" dirty="0" smtClean="0"/>
          </a:p>
        </p:txBody>
      </p:sp>
    </p:spTree>
    <p:extLst>
      <p:ext uri="{BB962C8B-B14F-4D97-AF65-F5344CB8AC3E}">
        <p14:creationId xmlns:p14="http://schemas.microsoft.com/office/powerpoint/2010/main" val="458670602"/>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55637"/>
            <a:ext cx="8610600" cy="639763"/>
          </a:xfrm>
        </p:spPr>
        <p:txBody>
          <a:bodyPr>
            <a:normAutofit/>
          </a:bodyPr>
          <a:lstStyle/>
          <a:p>
            <a:r>
              <a:rPr lang="en-US" sz="3600" dirty="0" smtClean="0">
                <a:solidFill>
                  <a:schemeClr val="tx1"/>
                </a:solidFill>
              </a:rPr>
              <a:t>Data Sources and Methods for Surveillance</a:t>
            </a:r>
            <a:endParaRPr lang="en-US" sz="3600" dirty="0">
              <a:solidFill>
                <a:schemeClr val="tx1"/>
              </a:solidFill>
            </a:endParaRPr>
          </a:p>
        </p:txBody>
      </p:sp>
      <p:sp>
        <p:nvSpPr>
          <p:cNvPr id="3" name="Content Placeholder 2"/>
          <p:cNvSpPr>
            <a:spLocks noGrp="1"/>
          </p:cNvSpPr>
          <p:nvPr>
            <p:ph idx="1"/>
          </p:nvPr>
        </p:nvSpPr>
        <p:spPr>
          <a:xfrm>
            <a:off x="457200" y="1981199"/>
            <a:ext cx="8382000" cy="3886201"/>
          </a:xfrm>
        </p:spPr>
        <p:txBody>
          <a:bodyPr>
            <a:normAutofit/>
          </a:bodyPr>
          <a:lstStyle/>
          <a:p>
            <a:pPr>
              <a:buClrTx/>
            </a:pPr>
            <a:r>
              <a:rPr lang="en-US" sz="2400" b="0" dirty="0" smtClean="0">
                <a:solidFill>
                  <a:schemeClr val="tx1"/>
                </a:solidFill>
              </a:rPr>
              <a:t>Notifiable diseases</a:t>
            </a:r>
          </a:p>
          <a:p>
            <a:pPr>
              <a:buClrTx/>
            </a:pPr>
            <a:r>
              <a:rPr lang="en-US" sz="2400" b="0" dirty="0" smtClean="0">
                <a:solidFill>
                  <a:schemeClr val="tx1"/>
                </a:solidFill>
              </a:rPr>
              <a:t>Laboratory specimens</a:t>
            </a:r>
          </a:p>
          <a:p>
            <a:pPr>
              <a:buClrTx/>
            </a:pPr>
            <a:r>
              <a:rPr lang="en-US" sz="2400" b="0" dirty="0" smtClean="0">
                <a:solidFill>
                  <a:schemeClr val="tx1"/>
                </a:solidFill>
              </a:rPr>
              <a:t>Vital records</a:t>
            </a:r>
          </a:p>
          <a:p>
            <a:pPr>
              <a:buClrTx/>
            </a:pPr>
            <a:r>
              <a:rPr lang="en-US" sz="2400" b="0" dirty="0" smtClean="0">
                <a:solidFill>
                  <a:schemeClr val="tx1"/>
                </a:solidFill>
              </a:rPr>
              <a:t>Sentinel surveillance</a:t>
            </a:r>
          </a:p>
          <a:p>
            <a:pPr>
              <a:buClrTx/>
            </a:pPr>
            <a:r>
              <a:rPr lang="en-US" sz="2400" b="0" dirty="0" smtClean="0">
                <a:solidFill>
                  <a:schemeClr val="tx1"/>
                </a:solidFill>
              </a:rPr>
              <a:t>Registries</a:t>
            </a:r>
          </a:p>
          <a:p>
            <a:pPr>
              <a:buClrTx/>
            </a:pPr>
            <a:r>
              <a:rPr lang="en-US" sz="2400" b="0" dirty="0" smtClean="0">
                <a:solidFill>
                  <a:schemeClr val="tx1"/>
                </a:solidFill>
              </a:rPr>
              <a:t>Surveys</a:t>
            </a:r>
          </a:p>
          <a:p>
            <a:pPr>
              <a:buClrTx/>
            </a:pPr>
            <a:r>
              <a:rPr lang="en-US" sz="2400" b="0" dirty="0" smtClean="0">
                <a:solidFill>
                  <a:schemeClr val="tx1"/>
                </a:solidFill>
              </a:rPr>
              <a:t>Administrative data systems</a:t>
            </a:r>
          </a:p>
          <a:p>
            <a:pPr>
              <a:buClrTx/>
            </a:pPr>
            <a:r>
              <a:rPr lang="en-US" sz="2400" b="0" dirty="0" smtClean="0">
                <a:solidFill>
                  <a:schemeClr val="tx1"/>
                </a:solidFill>
              </a:rPr>
              <a:t>Other data sources</a:t>
            </a:r>
            <a:endParaRPr lang="en-US" sz="2400" b="0" dirty="0">
              <a:solidFill>
                <a:schemeClr val="tx1"/>
              </a:solidFill>
            </a:endParaRPr>
          </a:p>
          <a:p>
            <a:pPr>
              <a:spcBef>
                <a:spcPts val="2400"/>
              </a:spcBef>
            </a:pPr>
            <a:endParaRPr lang="en-US" sz="2600" dirty="0" smtClean="0"/>
          </a:p>
        </p:txBody>
      </p:sp>
    </p:spTree>
    <p:extLst>
      <p:ext uri="{BB962C8B-B14F-4D97-AF65-F5344CB8AC3E}">
        <p14:creationId xmlns:p14="http://schemas.microsoft.com/office/powerpoint/2010/main" val="1529178034"/>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721772796"/>
              </p:ext>
            </p:extLst>
          </p:nvPr>
        </p:nvGraphicFramePr>
        <p:xfrm>
          <a:off x="62953" y="0"/>
          <a:ext cx="2680247" cy="6767730"/>
        </p:xfrm>
        <a:graphic>
          <a:graphicData uri="http://schemas.openxmlformats.org/drawingml/2006/table">
            <a:tbl>
              <a:tblPr/>
              <a:tblGrid>
                <a:gridCol w="2680247"/>
              </a:tblGrid>
              <a:tr h="318327">
                <a:tc>
                  <a:txBody>
                    <a:bodyPr/>
                    <a:lstStyle/>
                    <a:p>
                      <a:pPr algn="l" fontAlgn="b"/>
                      <a:r>
                        <a:rPr lang="en-US" sz="1000" b="1" i="1" u="none" strike="noStrike" dirty="0">
                          <a:effectLst/>
                          <a:latin typeface="Calibri" panose="020F0502020204030204" pitchFamily="34" charset="0"/>
                        </a:rPr>
                        <a:t>CONDITION_NAME</a:t>
                      </a:r>
                    </a:p>
                  </a:txBody>
                  <a:tcPr marL="6091" marR="6091" marT="6091" marB="0" anchor="b">
                    <a:lnL>
                      <a:noFill/>
                    </a:lnL>
                    <a:lnR>
                      <a:noFill/>
                    </a:lnR>
                    <a:lnT>
                      <a:noFill/>
                    </a:lnT>
                    <a:lnB>
                      <a:noFill/>
                    </a:lnB>
                    <a:solidFill>
                      <a:srgbClr val="D9D9D9"/>
                    </a:solidFill>
                  </a:tcPr>
                </a:tc>
              </a:tr>
              <a:tr h="127921">
                <a:tc>
                  <a:txBody>
                    <a:bodyPr/>
                    <a:lstStyle/>
                    <a:p>
                      <a:pPr algn="l" fontAlgn="b"/>
                      <a:r>
                        <a:rPr lang="en-US" sz="1000" b="0" i="0" u="none" strike="noStrike" dirty="0">
                          <a:effectLst/>
                          <a:latin typeface="Calibri" panose="020F0502020204030204" pitchFamily="34" charset="0"/>
                        </a:rPr>
                        <a:t>Anthrax </a:t>
                      </a:r>
                    </a:p>
                  </a:txBody>
                  <a:tcPr marL="6091" marR="6091" marT="6091" marB="0" anchor="b">
                    <a:lnL>
                      <a:noFill/>
                    </a:lnL>
                    <a:lnR>
                      <a:noFill/>
                    </a:lnR>
                    <a:lnT>
                      <a:noFill/>
                    </a:lnT>
                    <a:lnB>
                      <a:noFill/>
                    </a:lnB>
                  </a:tcPr>
                </a:tc>
              </a:tr>
              <a:tr h="127921">
                <a:tc>
                  <a:txBody>
                    <a:bodyPr/>
                    <a:lstStyle/>
                    <a:p>
                      <a:pPr algn="l" fontAlgn="b"/>
                      <a:r>
                        <a:rPr lang="en-US" sz="1000" b="0" i="0" u="none" strike="noStrike" dirty="0">
                          <a:effectLst/>
                          <a:latin typeface="Calibri" panose="020F0502020204030204" pitchFamily="34" charset="0"/>
                        </a:rPr>
                        <a:t>Arboviral diseases, neuroinvasive and non-neuroinvasive: </a:t>
                      </a:r>
                    </a:p>
                  </a:txBody>
                  <a:tcPr marL="6091" marR="6091" marT="6091" marB="0" anchor="b">
                    <a:lnL>
                      <a:noFill/>
                    </a:lnL>
                    <a:lnR>
                      <a:noFill/>
                    </a:lnR>
                    <a:lnT>
                      <a:noFill/>
                    </a:lnT>
                    <a:lnB>
                      <a:noFill/>
                    </a:lnB>
                    <a:solidFill>
                      <a:srgbClr val="F2F2F2"/>
                    </a:solidFill>
                  </a:tcPr>
                </a:tc>
              </a:tr>
              <a:tr h="127921">
                <a:tc>
                  <a:txBody>
                    <a:bodyPr/>
                    <a:lstStyle/>
                    <a:p>
                      <a:pPr algn="l" fontAlgn="b"/>
                      <a:r>
                        <a:rPr lang="en-US" sz="1000" b="0" i="0" u="none" strike="noStrike" dirty="0">
                          <a:effectLst/>
                          <a:latin typeface="Calibri" panose="020F0502020204030204" pitchFamily="34" charset="0"/>
                        </a:rPr>
                        <a:t>     California serogroup virus disease, neuroinvasive</a:t>
                      </a:r>
                    </a:p>
                  </a:txBody>
                  <a:tcPr marL="6091" marR="6091" marT="6091" marB="0" anchor="b">
                    <a:lnL>
                      <a:noFill/>
                    </a:lnL>
                    <a:lnR>
                      <a:noFill/>
                    </a:lnR>
                    <a:lnT>
                      <a:noFill/>
                    </a:lnT>
                    <a:lnB>
                      <a:noFill/>
                    </a:lnB>
                  </a:tcPr>
                </a:tc>
              </a:tr>
              <a:tr h="127921">
                <a:tc>
                  <a:txBody>
                    <a:bodyPr/>
                    <a:lstStyle/>
                    <a:p>
                      <a:pPr algn="l" fontAlgn="b"/>
                      <a:r>
                        <a:rPr lang="en-US" sz="1000" b="0" i="0" u="none" strike="noStrike" dirty="0">
                          <a:effectLst/>
                          <a:latin typeface="Calibri" panose="020F0502020204030204" pitchFamily="34" charset="0"/>
                        </a:rPr>
                        <a:t>     California serogroup virus disease, non-neuroinvasive</a:t>
                      </a:r>
                    </a:p>
                  </a:txBody>
                  <a:tcPr marL="6091" marR="6091" marT="6091" marB="0" anchor="b">
                    <a:lnL>
                      <a:noFill/>
                    </a:lnL>
                    <a:lnR>
                      <a:noFill/>
                    </a:lnR>
                    <a:lnT>
                      <a:noFill/>
                    </a:lnT>
                    <a:lnB>
                      <a:noFill/>
                    </a:lnB>
                  </a:tcPr>
                </a:tc>
              </a:tr>
              <a:tr h="127921">
                <a:tc>
                  <a:txBody>
                    <a:bodyPr/>
                    <a:lstStyle/>
                    <a:p>
                      <a:pPr algn="l" fontAlgn="b"/>
                      <a:r>
                        <a:rPr lang="en-US" sz="1000" b="0" i="0" u="none" strike="noStrike" dirty="0">
                          <a:solidFill>
                            <a:srgbClr val="FF0000"/>
                          </a:solidFill>
                          <a:effectLst/>
                          <a:latin typeface="Calibri" panose="020F0502020204030204" pitchFamily="34" charset="0"/>
                        </a:rPr>
                        <a:t>     Chikungunya neuroinvasive disease</a:t>
                      </a:r>
                    </a:p>
                  </a:txBody>
                  <a:tcPr marL="6091" marR="6091" marT="6091" marB="0" anchor="b">
                    <a:lnL>
                      <a:noFill/>
                    </a:lnL>
                    <a:lnR>
                      <a:noFill/>
                    </a:lnR>
                    <a:lnT>
                      <a:noFill/>
                    </a:lnT>
                    <a:lnB>
                      <a:noFill/>
                    </a:lnB>
                  </a:tcPr>
                </a:tc>
              </a:tr>
              <a:tr h="127921">
                <a:tc>
                  <a:txBody>
                    <a:bodyPr/>
                    <a:lstStyle/>
                    <a:p>
                      <a:pPr algn="l" fontAlgn="b"/>
                      <a:r>
                        <a:rPr lang="en-US" sz="1000" b="0" i="0" u="none" strike="noStrike" dirty="0">
                          <a:solidFill>
                            <a:srgbClr val="FF0000"/>
                          </a:solidFill>
                          <a:effectLst/>
                          <a:latin typeface="Calibri" panose="020F0502020204030204" pitchFamily="34" charset="0"/>
                        </a:rPr>
                        <a:t>     Chikungunya non-neuroinvasive disease</a:t>
                      </a:r>
                    </a:p>
                  </a:txBody>
                  <a:tcPr marL="6091" marR="6091" marT="6091" marB="0" anchor="b">
                    <a:lnL>
                      <a:noFill/>
                    </a:lnL>
                    <a:lnR>
                      <a:noFill/>
                    </a:lnR>
                    <a:lnT>
                      <a:noFill/>
                    </a:lnT>
                    <a:lnB>
                      <a:noFill/>
                    </a:lnB>
                  </a:tcPr>
                </a:tc>
              </a:tr>
              <a:tr h="127921">
                <a:tc>
                  <a:txBody>
                    <a:bodyPr/>
                    <a:lstStyle/>
                    <a:p>
                      <a:pPr algn="l" fontAlgn="b"/>
                      <a:r>
                        <a:rPr lang="en-US" sz="1000" b="0" i="0" u="none" strike="noStrike" dirty="0">
                          <a:effectLst/>
                          <a:latin typeface="Calibri" panose="020F0502020204030204" pitchFamily="34" charset="0"/>
                        </a:rPr>
                        <a:t>     Eastern equine encephalitis virus disease, neuroinvasive</a:t>
                      </a:r>
                    </a:p>
                  </a:txBody>
                  <a:tcPr marL="6091" marR="6091" marT="6091" marB="0" anchor="b">
                    <a:lnL>
                      <a:noFill/>
                    </a:lnL>
                    <a:lnR>
                      <a:noFill/>
                    </a:lnR>
                    <a:lnT>
                      <a:noFill/>
                    </a:lnT>
                    <a:lnB>
                      <a:noFill/>
                    </a:lnB>
                  </a:tcPr>
                </a:tc>
              </a:tr>
              <a:tr h="127921">
                <a:tc>
                  <a:txBody>
                    <a:bodyPr/>
                    <a:lstStyle/>
                    <a:p>
                      <a:pPr algn="l" fontAlgn="b"/>
                      <a:r>
                        <a:rPr lang="en-US" sz="1000" b="0" i="0" u="none" strike="noStrike" dirty="0">
                          <a:effectLst/>
                          <a:latin typeface="Calibri" panose="020F0502020204030204" pitchFamily="34" charset="0"/>
                        </a:rPr>
                        <a:t>     Eastern equine encephalitis virus disease, non-neuroinvasive</a:t>
                      </a:r>
                    </a:p>
                  </a:txBody>
                  <a:tcPr marL="6091" marR="6091" marT="6091" marB="0" anchor="b">
                    <a:lnL>
                      <a:noFill/>
                    </a:lnL>
                    <a:lnR>
                      <a:noFill/>
                    </a:lnR>
                    <a:lnT>
                      <a:noFill/>
                    </a:lnT>
                    <a:lnB>
                      <a:noFill/>
                    </a:lnB>
                  </a:tcPr>
                </a:tc>
              </a:tr>
              <a:tr h="127921">
                <a:tc>
                  <a:txBody>
                    <a:bodyPr/>
                    <a:lstStyle/>
                    <a:p>
                      <a:pPr algn="l" fontAlgn="b"/>
                      <a:r>
                        <a:rPr lang="en-US" sz="1000" b="0" i="0" u="none" strike="noStrike" dirty="0">
                          <a:effectLst/>
                          <a:latin typeface="Calibri" panose="020F0502020204030204" pitchFamily="34" charset="0"/>
                        </a:rPr>
                        <a:t>     Powassan virus disease, neuroinvasive</a:t>
                      </a:r>
                    </a:p>
                  </a:txBody>
                  <a:tcPr marL="6091" marR="6091" marT="6091" marB="0" anchor="b">
                    <a:lnL>
                      <a:noFill/>
                    </a:lnL>
                    <a:lnR>
                      <a:noFill/>
                    </a:lnR>
                    <a:lnT>
                      <a:noFill/>
                    </a:lnT>
                    <a:lnB>
                      <a:noFill/>
                    </a:lnB>
                  </a:tcPr>
                </a:tc>
              </a:tr>
              <a:tr h="127921">
                <a:tc>
                  <a:txBody>
                    <a:bodyPr/>
                    <a:lstStyle/>
                    <a:p>
                      <a:pPr algn="l" fontAlgn="b"/>
                      <a:r>
                        <a:rPr lang="en-US" sz="1000" b="0" i="0" u="none" strike="noStrike" dirty="0">
                          <a:effectLst/>
                          <a:latin typeface="Calibri" panose="020F0502020204030204" pitchFamily="34" charset="0"/>
                        </a:rPr>
                        <a:t>     Powassan virus disease, non-neuroinvasive</a:t>
                      </a:r>
                    </a:p>
                  </a:txBody>
                  <a:tcPr marL="6091" marR="6091" marT="6091" marB="0" anchor="b">
                    <a:lnL>
                      <a:noFill/>
                    </a:lnL>
                    <a:lnR>
                      <a:noFill/>
                    </a:lnR>
                    <a:lnT>
                      <a:noFill/>
                    </a:lnT>
                    <a:lnB>
                      <a:noFill/>
                    </a:lnB>
                  </a:tcPr>
                </a:tc>
              </a:tr>
              <a:tr h="127921">
                <a:tc>
                  <a:txBody>
                    <a:bodyPr/>
                    <a:lstStyle/>
                    <a:p>
                      <a:pPr algn="l" fontAlgn="b"/>
                      <a:r>
                        <a:rPr lang="fr-FR" sz="1000" b="0" i="0" u="none" strike="noStrike" dirty="0">
                          <a:effectLst/>
                          <a:latin typeface="Calibri" panose="020F0502020204030204" pitchFamily="34" charset="0"/>
                        </a:rPr>
                        <a:t>     St. Louis encephalitis virus disease, neuroinvasive</a:t>
                      </a:r>
                    </a:p>
                  </a:txBody>
                  <a:tcPr marL="6091" marR="6091" marT="6091" marB="0" anchor="b">
                    <a:lnL>
                      <a:noFill/>
                    </a:lnL>
                    <a:lnR>
                      <a:noFill/>
                    </a:lnR>
                    <a:lnT>
                      <a:noFill/>
                    </a:lnT>
                    <a:lnB>
                      <a:noFill/>
                    </a:lnB>
                  </a:tcPr>
                </a:tc>
              </a:tr>
              <a:tr h="127921">
                <a:tc>
                  <a:txBody>
                    <a:bodyPr/>
                    <a:lstStyle/>
                    <a:p>
                      <a:pPr algn="l" fontAlgn="b"/>
                      <a:r>
                        <a:rPr lang="fr-FR" sz="1000" b="0" i="0" u="none" strike="noStrike" dirty="0">
                          <a:effectLst/>
                          <a:latin typeface="Calibri" panose="020F0502020204030204" pitchFamily="34" charset="0"/>
                        </a:rPr>
                        <a:t>     St. Louis encephalitis virus disease, non-neuroinvasive</a:t>
                      </a:r>
                    </a:p>
                  </a:txBody>
                  <a:tcPr marL="6091" marR="6091" marT="6091" marB="0" anchor="b">
                    <a:lnL>
                      <a:noFill/>
                    </a:lnL>
                    <a:lnR>
                      <a:noFill/>
                    </a:lnR>
                    <a:lnT>
                      <a:noFill/>
                    </a:lnT>
                    <a:lnB>
                      <a:noFill/>
                    </a:lnB>
                  </a:tcPr>
                </a:tc>
              </a:tr>
              <a:tr h="127921">
                <a:tc>
                  <a:txBody>
                    <a:bodyPr/>
                    <a:lstStyle/>
                    <a:p>
                      <a:pPr algn="l" fontAlgn="b"/>
                      <a:r>
                        <a:rPr lang="en-US" sz="1000" b="0" i="0" u="none" strike="noStrike" dirty="0">
                          <a:effectLst/>
                          <a:latin typeface="Calibri" panose="020F0502020204030204" pitchFamily="34" charset="0"/>
                        </a:rPr>
                        <a:t>     West Nile virus disease, neuroinvasive</a:t>
                      </a:r>
                    </a:p>
                  </a:txBody>
                  <a:tcPr marL="6091" marR="6091" marT="6091" marB="0" anchor="b">
                    <a:lnL>
                      <a:noFill/>
                    </a:lnL>
                    <a:lnR>
                      <a:noFill/>
                    </a:lnR>
                    <a:lnT>
                      <a:noFill/>
                    </a:lnT>
                    <a:lnB>
                      <a:noFill/>
                    </a:lnB>
                  </a:tcPr>
                </a:tc>
              </a:tr>
              <a:tr h="127921">
                <a:tc>
                  <a:txBody>
                    <a:bodyPr/>
                    <a:lstStyle/>
                    <a:p>
                      <a:pPr algn="l" fontAlgn="b"/>
                      <a:r>
                        <a:rPr lang="en-US" sz="1000" b="0" i="0" u="none" strike="noStrike" dirty="0">
                          <a:effectLst/>
                          <a:latin typeface="Calibri" panose="020F0502020204030204" pitchFamily="34" charset="0"/>
                        </a:rPr>
                        <a:t>     West Nile virus disease, non-neuroinvasive</a:t>
                      </a:r>
                    </a:p>
                  </a:txBody>
                  <a:tcPr marL="6091" marR="6091" marT="6091" marB="0" anchor="b">
                    <a:lnL>
                      <a:noFill/>
                    </a:lnL>
                    <a:lnR>
                      <a:noFill/>
                    </a:lnR>
                    <a:lnT>
                      <a:noFill/>
                    </a:lnT>
                    <a:lnB>
                      <a:noFill/>
                    </a:lnB>
                  </a:tcPr>
                </a:tc>
              </a:tr>
              <a:tr h="127921">
                <a:tc>
                  <a:txBody>
                    <a:bodyPr/>
                    <a:lstStyle/>
                    <a:p>
                      <a:pPr algn="l" fontAlgn="b"/>
                      <a:r>
                        <a:rPr lang="en-US" sz="1000" b="0" i="0" u="none" strike="noStrike" dirty="0">
                          <a:effectLst/>
                          <a:latin typeface="Calibri" panose="020F0502020204030204" pitchFamily="34" charset="0"/>
                        </a:rPr>
                        <a:t>     Western equine encephalitis virus disease, neuroinvasive</a:t>
                      </a:r>
                    </a:p>
                  </a:txBody>
                  <a:tcPr marL="6091" marR="6091" marT="6091" marB="0" anchor="b">
                    <a:lnL>
                      <a:noFill/>
                    </a:lnL>
                    <a:lnR>
                      <a:noFill/>
                    </a:lnR>
                    <a:lnT>
                      <a:noFill/>
                    </a:lnT>
                    <a:lnB>
                      <a:noFill/>
                    </a:lnB>
                  </a:tcPr>
                </a:tc>
              </a:tr>
              <a:tr h="127921">
                <a:tc>
                  <a:txBody>
                    <a:bodyPr/>
                    <a:lstStyle/>
                    <a:p>
                      <a:pPr algn="l" fontAlgn="b"/>
                      <a:r>
                        <a:rPr lang="en-US" sz="1000" b="0" i="0" u="none" strike="noStrike" dirty="0">
                          <a:effectLst/>
                          <a:latin typeface="Calibri" panose="020F0502020204030204" pitchFamily="34" charset="0"/>
                        </a:rPr>
                        <a:t>     Western equine encephalitis virus disease, non-neuroinvasive</a:t>
                      </a:r>
                    </a:p>
                  </a:txBody>
                  <a:tcPr marL="6091" marR="6091" marT="6091" marB="0" anchor="b">
                    <a:lnL>
                      <a:noFill/>
                    </a:lnL>
                    <a:lnR>
                      <a:noFill/>
                    </a:lnR>
                    <a:lnT>
                      <a:noFill/>
                    </a:lnT>
                    <a:lnB>
                      <a:noFill/>
                    </a:lnB>
                  </a:tcPr>
                </a:tc>
              </a:tr>
              <a:tr h="127921">
                <a:tc>
                  <a:txBody>
                    <a:bodyPr/>
                    <a:lstStyle/>
                    <a:p>
                      <a:pPr algn="l" fontAlgn="b"/>
                      <a:r>
                        <a:rPr lang="en-US" sz="1000" b="0" i="0" u="none" strike="noStrike" dirty="0">
                          <a:effectLst/>
                          <a:latin typeface="Calibri" panose="020F0502020204030204" pitchFamily="34" charset="0"/>
                        </a:rPr>
                        <a:t>Babesiosis </a:t>
                      </a:r>
                    </a:p>
                  </a:txBody>
                  <a:tcPr marL="6091" marR="6091" marT="6091" marB="0" anchor="b">
                    <a:lnL>
                      <a:noFill/>
                    </a:lnL>
                    <a:lnR>
                      <a:noFill/>
                    </a:lnR>
                    <a:lnT>
                      <a:noFill/>
                    </a:lnT>
                    <a:lnB>
                      <a:noFill/>
                    </a:lnB>
                  </a:tcPr>
                </a:tc>
              </a:tr>
              <a:tr h="127921">
                <a:tc>
                  <a:txBody>
                    <a:bodyPr/>
                    <a:lstStyle/>
                    <a:p>
                      <a:pPr algn="l" fontAlgn="b"/>
                      <a:r>
                        <a:rPr lang="en-US" sz="1000" b="0" i="0" u="none" strike="noStrike" dirty="0">
                          <a:effectLst/>
                          <a:latin typeface="Calibri" panose="020F0502020204030204" pitchFamily="34" charset="0"/>
                        </a:rPr>
                        <a:t>Botulism: </a:t>
                      </a:r>
                    </a:p>
                  </a:txBody>
                  <a:tcPr marL="6091" marR="6091" marT="6091" marB="0" anchor="b">
                    <a:lnL>
                      <a:noFill/>
                    </a:lnL>
                    <a:lnR>
                      <a:noFill/>
                    </a:lnR>
                    <a:lnT>
                      <a:noFill/>
                    </a:lnT>
                    <a:lnB>
                      <a:noFill/>
                    </a:lnB>
                    <a:solidFill>
                      <a:srgbClr val="F2F2F2"/>
                    </a:solidFill>
                  </a:tcPr>
                </a:tc>
              </a:tr>
              <a:tr h="127921">
                <a:tc>
                  <a:txBody>
                    <a:bodyPr/>
                    <a:lstStyle/>
                    <a:p>
                      <a:pPr algn="l" fontAlgn="b"/>
                      <a:r>
                        <a:rPr lang="en-US" sz="1000" b="0" i="0" u="none" strike="noStrike" dirty="0">
                          <a:effectLst/>
                          <a:latin typeface="Calibri" panose="020F0502020204030204" pitchFamily="34" charset="0"/>
                        </a:rPr>
                        <a:t>     foodborne</a:t>
                      </a:r>
                    </a:p>
                  </a:txBody>
                  <a:tcPr marL="6091" marR="6091" marT="6091" marB="0" anchor="b">
                    <a:lnL>
                      <a:noFill/>
                    </a:lnL>
                    <a:lnR>
                      <a:noFill/>
                    </a:lnR>
                    <a:lnT>
                      <a:noFill/>
                    </a:lnT>
                    <a:lnB>
                      <a:noFill/>
                    </a:lnB>
                  </a:tcPr>
                </a:tc>
              </a:tr>
              <a:tr h="127921">
                <a:tc>
                  <a:txBody>
                    <a:bodyPr/>
                    <a:lstStyle/>
                    <a:p>
                      <a:pPr algn="l" fontAlgn="b"/>
                      <a:r>
                        <a:rPr lang="en-US" sz="1000" b="0" i="0" u="none" strike="noStrike" dirty="0">
                          <a:effectLst/>
                          <a:latin typeface="Calibri" panose="020F0502020204030204" pitchFamily="34" charset="0"/>
                        </a:rPr>
                        <a:t>     infant</a:t>
                      </a:r>
                    </a:p>
                  </a:txBody>
                  <a:tcPr marL="6091" marR="6091" marT="6091" marB="0" anchor="b">
                    <a:lnL>
                      <a:noFill/>
                    </a:lnL>
                    <a:lnR>
                      <a:noFill/>
                    </a:lnR>
                    <a:lnT>
                      <a:noFill/>
                    </a:lnT>
                    <a:lnB>
                      <a:noFill/>
                    </a:lnB>
                  </a:tcPr>
                </a:tc>
              </a:tr>
              <a:tr h="127921">
                <a:tc>
                  <a:txBody>
                    <a:bodyPr/>
                    <a:lstStyle/>
                    <a:p>
                      <a:pPr algn="l" fontAlgn="b"/>
                      <a:r>
                        <a:rPr lang="en-US" sz="1000" b="0" i="0" u="none" strike="noStrike" dirty="0">
                          <a:effectLst/>
                          <a:latin typeface="Calibri" panose="020F0502020204030204" pitchFamily="34" charset="0"/>
                        </a:rPr>
                        <a:t>     other (wound and unspecified)</a:t>
                      </a:r>
                    </a:p>
                  </a:txBody>
                  <a:tcPr marL="6091" marR="6091" marT="6091" marB="0" anchor="b">
                    <a:lnL>
                      <a:noFill/>
                    </a:lnL>
                    <a:lnR>
                      <a:noFill/>
                    </a:lnR>
                    <a:lnT>
                      <a:noFill/>
                    </a:lnT>
                    <a:lnB>
                      <a:noFill/>
                    </a:lnB>
                  </a:tcPr>
                </a:tc>
              </a:tr>
              <a:tr h="127921">
                <a:tc>
                  <a:txBody>
                    <a:bodyPr/>
                    <a:lstStyle/>
                    <a:p>
                      <a:pPr algn="l" fontAlgn="b"/>
                      <a:r>
                        <a:rPr lang="en-US" sz="1000" b="0" i="0" u="none" strike="noStrike" dirty="0">
                          <a:effectLst/>
                          <a:latin typeface="Calibri" panose="020F0502020204030204" pitchFamily="34" charset="0"/>
                        </a:rPr>
                        <a:t>Brucellosis </a:t>
                      </a:r>
                    </a:p>
                  </a:txBody>
                  <a:tcPr marL="6091" marR="6091" marT="6091" marB="0" anchor="b">
                    <a:lnL>
                      <a:noFill/>
                    </a:lnL>
                    <a:lnR>
                      <a:noFill/>
                    </a:lnR>
                    <a:lnT>
                      <a:noFill/>
                    </a:lnT>
                    <a:lnB>
                      <a:noFill/>
                    </a:lnB>
                  </a:tcPr>
                </a:tc>
              </a:tr>
              <a:tr h="127921">
                <a:tc>
                  <a:txBody>
                    <a:bodyPr/>
                    <a:lstStyle/>
                    <a:p>
                      <a:pPr algn="l" fontAlgn="b"/>
                      <a:r>
                        <a:rPr lang="en-US" sz="1000" b="0" i="0" u="none" strike="noStrike" dirty="0">
                          <a:solidFill>
                            <a:srgbClr val="FF0000"/>
                          </a:solidFill>
                          <a:effectLst/>
                          <a:latin typeface="Calibri" panose="020F0502020204030204" pitchFamily="34" charset="0"/>
                        </a:rPr>
                        <a:t>Campylobacteriosis</a:t>
                      </a:r>
                    </a:p>
                  </a:txBody>
                  <a:tcPr marL="6091" marR="6091" marT="6091" marB="0" anchor="b">
                    <a:lnL>
                      <a:noFill/>
                    </a:lnL>
                    <a:lnR>
                      <a:noFill/>
                    </a:lnR>
                    <a:lnT>
                      <a:noFill/>
                    </a:lnT>
                    <a:lnB>
                      <a:noFill/>
                    </a:lnB>
                  </a:tcPr>
                </a:tc>
              </a:tr>
              <a:tr h="127921">
                <a:tc>
                  <a:txBody>
                    <a:bodyPr/>
                    <a:lstStyle/>
                    <a:p>
                      <a:pPr algn="l" fontAlgn="b"/>
                      <a:r>
                        <a:rPr lang="en-US" sz="1000" b="0" i="0" u="none" strike="noStrike" dirty="0">
                          <a:effectLst/>
                          <a:latin typeface="Calibri" panose="020F0502020204030204" pitchFamily="34" charset="0"/>
                        </a:rPr>
                        <a:t>Chancroid </a:t>
                      </a:r>
                    </a:p>
                  </a:txBody>
                  <a:tcPr marL="6091" marR="6091" marT="6091" marB="0" anchor="b">
                    <a:lnL>
                      <a:noFill/>
                    </a:lnL>
                    <a:lnR>
                      <a:noFill/>
                    </a:lnR>
                    <a:lnT>
                      <a:noFill/>
                    </a:lnT>
                    <a:lnB>
                      <a:noFill/>
                    </a:lnB>
                  </a:tcPr>
                </a:tc>
              </a:tr>
              <a:tr h="127921">
                <a:tc>
                  <a:txBody>
                    <a:bodyPr/>
                    <a:lstStyle/>
                    <a:p>
                      <a:pPr algn="l" fontAlgn="b"/>
                      <a:r>
                        <a:rPr lang="en-US" sz="1000" b="0" i="0" u="none" strike="noStrike" dirty="0">
                          <a:effectLst/>
                          <a:latin typeface="Calibri" panose="020F0502020204030204" pitchFamily="34" charset="0"/>
                        </a:rPr>
                        <a:t>Chlamydia trachomatis infection </a:t>
                      </a:r>
                    </a:p>
                  </a:txBody>
                  <a:tcPr marL="6091" marR="6091" marT="6091" marB="0" anchor="b">
                    <a:lnL>
                      <a:noFill/>
                    </a:lnL>
                    <a:lnR>
                      <a:noFill/>
                    </a:lnR>
                    <a:lnT>
                      <a:noFill/>
                    </a:lnT>
                    <a:lnB>
                      <a:noFill/>
                    </a:lnB>
                  </a:tcPr>
                </a:tc>
              </a:tr>
              <a:tr h="127921">
                <a:tc>
                  <a:txBody>
                    <a:bodyPr/>
                    <a:lstStyle/>
                    <a:p>
                      <a:pPr algn="l" fontAlgn="b"/>
                      <a:r>
                        <a:rPr lang="en-US" sz="1000" b="0" i="0" u="none" strike="noStrike" dirty="0">
                          <a:effectLst/>
                          <a:latin typeface="Calibri" panose="020F0502020204030204" pitchFamily="34" charset="0"/>
                        </a:rPr>
                        <a:t>Cholera </a:t>
                      </a:r>
                    </a:p>
                  </a:txBody>
                  <a:tcPr marL="6091" marR="6091" marT="6091" marB="0" anchor="b">
                    <a:lnL>
                      <a:noFill/>
                    </a:lnL>
                    <a:lnR>
                      <a:noFill/>
                    </a:lnR>
                    <a:lnT>
                      <a:noFill/>
                    </a:lnT>
                    <a:lnB>
                      <a:noFill/>
                    </a:lnB>
                  </a:tcPr>
                </a:tc>
              </a:tr>
              <a:tr h="127921">
                <a:tc>
                  <a:txBody>
                    <a:bodyPr/>
                    <a:lstStyle/>
                    <a:p>
                      <a:pPr algn="l" fontAlgn="b"/>
                      <a:r>
                        <a:rPr lang="en-US" sz="1000" b="0" i="0" u="none" strike="noStrike" dirty="0">
                          <a:effectLst/>
                          <a:latin typeface="Calibri" panose="020F0502020204030204" pitchFamily="34" charset="0"/>
                        </a:rPr>
                        <a:t>Coccidioidomycosis </a:t>
                      </a:r>
                    </a:p>
                  </a:txBody>
                  <a:tcPr marL="6091" marR="6091" marT="6091" marB="0" anchor="b">
                    <a:lnL>
                      <a:noFill/>
                    </a:lnL>
                    <a:lnR>
                      <a:noFill/>
                    </a:lnR>
                    <a:lnT>
                      <a:noFill/>
                    </a:lnT>
                    <a:lnB>
                      <a:noFill/>
                    </a:lnB>
                  </a:tcPr>
                </a:tc>
              </a:tr>
              <a:tr h="127921">
                <a:tc>
                  <a:txBody>
                    <a:bodyPr/>
                    <a:lstStyle/>
                    <a:p>
                      <a:pPr algn="l" fontAlgn="b"/>
                      <a:r>
                        <a:rPr lang="en-US" sz="1000" b="0" i="0" u="none" strike="noStrike" dirty="0">
                          <a:effectLst/>
                          <a:latin typeface="Calibri" panose="020F0502020204030204" pitchFamily="34" charset="0"/>
                        </a:rPr>
                        <a:t>Cryptosporidiosis </a:t>
                      </a:r>
                    </a:p>
                  </a:txBody>
                  <a:tcPr marL="6091" marR="6091" marT="6091" marB="0" anchor="b">
                    <a:lnL>
                      <a:noFill/>
                    </a:lnL>
                    <a:lnR>
                      <a:noFill/>
                    </a:lnR>
                    <a:lnT>
                      <a:noFill/>
                    </a:lnT>
                    <a:lnB>
                      <a:noFill/>
                    </a:lnB>
                  </a:tcPr>
                </a:tc>
              </a:tr>
              <a:tr h="127921">
                <a:tc>
                  <a:txBody>
                    <a:bodyPr/>
                    <a:lstStyle/>
                    <a:p>
                      <a:pPr algn="l" fontAlgn="b"/>
                      <a:r>
                        <a:rPr lang="en-US" sz="1000" b="0" i="0" u="none" strike="noStrike" dirty="0">
                          <a:effectLst/>
                          <a:latin typeface="Calibri" panose="020F0502020204030204" pitchFamily="34" charset="0"/>
                        </a:rPr>
                        <a:t>Cyclosporiasis </a:t>
                      </a:r>
                    </a:p>
                  </a:txBody>
                  <a:tcPr marL="6091" marR="6091" marT="6091" marB="0" anchor="b">
                    <a:lnL>
                      <a:noFill/>
                    </a:lnL>
                    <a:lnR>
                      <a:noFill/>
                    </a:lnR>
                    <a:lnT>
                      <a:noFill/>
                    </a:lnT>
                    <a:lnB>
                      <a:noFill/>
                    </a:lnB>
                  </a:tcPr>
                </a:tc>
              </a:tr>
              <a:tr h="127921">
                <a:tc>
                  <a:txBody>
                    <a:bodyPr/>
                    <a:lstStyle/>
                    <a:p>
                      <a:pPr algn="l" fontAlgn="b"/>
                      <a:r>
                        <a:rPr lang="en-US" sz="1000" b="0" i="0" u="none" strike="noStrike" dirty="0">
                          <a:effectLst/>
                          <a:latin typeface="Calibri" panose="020F0502020204030204" pitchFamily="34" charset="0"/>
                        </a:rPr>
                        <a:t>Dengue:</a:t>
                      </a:r>
                    </a:p>
                  </a:txBody>
                  <a:tcPr marL="6091" marR="6091" marT="6091" marB="0" anchor="b">
                    <a:lnL>
                      <a:noFill/>
                    </a:lnL>
                    <a:lnR>
                      <a:noFill/>
                    </a:lnR>
                    <a:lnT>
                      <a:noFill/>
                    </a:lnT>
                    <a:lnB>
                      <a:noFill/>
                    </a:lnB>
                    <a:solidFill>
                      <a:srgbClr val="F2F2F2"/>
                    </a:solidFill>
                  </a:tcPr>
                </a:tc>
              </a:tr>
              <a:tr h="127921">
                <a:tc>
                  <a:txBody>
                    <a:bodyPr/>
                    <a:lstStyle/>
                    <a:p>
                      <a:pPr algn="l" fontAlgn="b"/>
                      <a:r>
                        <a:rPr lang="en-US" sz="1000" b="0" i="0" u="none" strike="noStrike" dirty="0">
                          <a:solidFill>
                            <a:srgbClr val="FF0000"/>
                          </a:solidFill>
                          <a:effectLst/>
                          <a:latin typeface="Calibri" panose="020F0502020204030204" pitchFamily="34" charset="0"/>
                        </a:rPr>
                        <a:t>     Dengue</a:t>
                      </a:r>
                    </a:p>
                  </a:txBody>
                  <a:tcPr marL="6091" marR="6091" marT="6091" marB="0" anchor="b">
                    <a:lnL>
                      <a:noFill/>
                    </a:lnL>
                    <a:lnR>
                      <a:noFill/>
                    </a:lnR>
                    <a:lnT>
                      <a:noFill/>
                    </a:lnT>
                    <a:lnB>
                      <a:noFill/>
                    </a:lnB>
                  </a:tcPr>
                </a:tc>
              </a:tr>
              <a:tr h="127921">
                <a:tc>
                  <a:txBody>
                    <a:bodyPr/>
                    <a:lstStyle/>
                    <a:p>
                      <a:pPr algn="l" fontAlgn="b"/>
                      <a:r>
                        <a:rPr lang="en-US" sz="1000" b="0" i="0" u="none" strike="noStrike" dirty="0">
                          <a:solidFill>
                            <a:srgbClr val="FF0000"/>
                          </a:solidFill>
                          <a:effectLst/>
                          <a:latin typeface="Calibri" panose="020F0502020204030204" pitchFamily="34" charset="0"/>
                        </a:rPr>
                        <a:t>     Dengue-like illness</a:t>
                      </a:r>
                    </a:p>
                  </a:txBody>
                  <a:tcPr marL="6091" marR="6091" marT="6091" marB="0" anchor="b">
                    <a:lnL>
                      <a:noFill/>
                    </a:lnL>
                    <a:lnR>
                      <a:noFill/>
                    </a:lnR>
                    <a:lnT>
                      <a:noFill/>
                    </a:lnT>
                    <a:lnB>
                      <a:noFill/>
                    </a:lnB>
                  </a:tcPr>
                </a:tc>
              </a:tr>
              <a:tr h="127921">
                <a:tc>
                  <a:txBody>
                    <a:bodyPr/>
                    <a:lstStyle/>
                    <a:p>
                      <a:pPr algn="l" fontAlgn="b"/>
                      <a:r>
                        <a:rPr lang="en-US" sz="1000" b="0" i="0" u="none" strike="noStrike" dirty="0">
                          <a:solidFill>
                            <a:srgbClr val="FF0000"/>
                          </a:solidFill>
                          <a:effectLst/>
                          <a:latin typeface="Calibri" panose="020F0502020204030204" pitchFamily="34" charset="0"/>
                        </a:rPr>
                        <a:t>     Dengue, severe</a:t>
                      </a:r>
                    </a:p>
                  </a:txBody>
                  <a:tcPr marL="6091" marR="6091" marT="6091" marB="0" anchor="b">
                    <a:lnL>
                      <a:noFill/>
                    </a:lnL>
                    <a:lnR>
                      <a:noFill/>
                    </a:lnR>
                    <a:lnT>
                      <a:noFill/>
                    </a:lnT>
                    <a:lnB>
                      <a:noFill/>
                    </a:lnB>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718838384"/>
              </p:ext>
            </p:extLst>
          </p:nvPr>
        </p:nvGraphicFramePr>
        <p:xfrm>
          <a:off x="3581400" y="340744"/>
          <a:ext cx="2205342" cy="6441056"/>
        </p:xfrm>
        <a:graphic>
          <a:graphicData uri="http://schemas.openxmlformats.org/drawingml/2006/table">
            <a:tbl>
              <a:tblPr/>
              <a:tblGrid>
                <a:gridCol w="2205342"/>
              </a:tblGrid>
              <a:tr h="105255">
                <a:tc>
                  <a:txBody>
                    <a:bodyPr/>
                    <a:lstStyle/>
                    <a:p>
                      <a:pPr algn="l" fontAlgn="b"/>
                      <a:r>
                        <a:rPr lang="en-US" sz="950" b="0" i="0" u="none" strike="noStrike" dirty="0">
                          <a:effectLst/>
                          <a:latin typeface="Calibri" panose="020F0502020204030204" pitchFamily="34" charset="0"/>
                        </a:rPr>
                        <a:t>Diphtheria </a:t>
                      </a:r>
                    </a:p>
                  </a:txBody>
                  <a:tcPr marL="5012" marR="5012" marT="5012" marB="0" anchor="b">
                    <a:lnL>
                      <a:noFill/>
                    </a:lnL>
                    <a:lnR>
                      <a:noFill/>
                    </a:lnR>
                    <a:lnT>
                      <a:noFill/>
                    </a:lnT>
                    <a:lnB>
                      <a:noFill/>
                    </a:lnB>
                  </a:tcPr>
                </a:tc>
              </a:tr>
              <a:tr h="105255">
                <a:tc>
                  <a:txBody>
                    <a:bodyPr/>
                    <a:lstStyle/>
                    <a:p>
                      <a:pPr algn="l" fontAlgn="b"/>
                      <a:r>
                        <a:rPr lang="en-US" sz="950" b="0" i="0" u="none" strike="noStrike" dirty="0">
                          <a:effectLst/>
                          <a:latin typeface="Calibri" panose="020F0502020204030204" pitchFamily="34" charset="0"/>
                        </a:rPr>
                        <a:t>Ehrlichiosis/Anaplasmosis: </a:t>
                      </a:r>
                    </a:p>
                  </a:txBody>
                  <a:tcPr marL="5012" marR="5012" marT="5012" marB="0" anchor="b">
                    <a:lnL>
                      <a:noFill/>
                    </a:lnL>
                    <a:lnR>
                      <a:noFill/>
                    </a:lnR>
                    <a:lnT>
                      <a:noFill/>
                    </a:lnT>
                    <a:lnB>
                      <a:noFill/>
                    </a:lnB>
                  </a:tcPr>
                </a:tc>
              </a:tr>
              <a:tr h="105255">
                <a:tc>
                  <a:txBody>
                    <a:bodyPr/>
                    <a:lstStyle/>
                    <a:p>
                      <a:pPr algn="l" fontAlgn="b"/>
                      <a:r>
                        <a:rPr lang="en-US" sz="950" b="0" i="0" u="none" strike="noStrike" dirty="0">
                          <a:effectLst/>
                          <a:latin typeface="Calibri" panose="020F0502020204030204" pitchFamily="34" charset="0"/>
                        </a:rPr>
                        <a:t>     Ehrichia chaffeensis </a:t>
                      </a:r>
                    </a:p>
                  </a:txBody>
                  <a:tcPr marL="5012" marR="5012" marT="5012" marB="0" anchor="b">
                    <a:lnL>
                      <a:noFill/>
                    </a:lnL>
                    <a:lnR>
                      <a:noFill/>
                    </a:lnR>
                    <a:lnT>
                      <a:noFill/>
                    </a:lnT>
                    <a:lnB>
                      <a:noFill/>
                    </a:lnB>
                  </a:tcPr>
                </a:tc>
              </a:tr>
              <a:tr h="105255">
                <a:tc>
                  <a:txBody>
                    <a:bodyPr/>
                    <a:lstStyle/>
                    <a:p>
                      <a:pPr algn="l" fontAlgn="b"/>
                      <a:r>
                        <a:rPr lang="en-US" sz="950" b="0" i="0" u="none" strike="noStrike" dirty="0">
                          <a:effectLst/>
                          <a:latin typeface="Calibri" panose="020F0502020204030204" pitchFamily="34" charset="0"/>
                        </a:rPr>
                        <a:t>     Ehrlichia ewingii</a:t>
                      </a:r>
                    </a:p>
                  </a:txBody>
                  <a:tcPr marL="5012" marR="5012" marT="5012" marB="0" anchor="b">
                    <a:lnL>
                      <a:noFill/>
                    </a:lnL>
                    <a:lnR>
                      <a:noFill/>
                    </a:lnR>
                    <a:lnT>
                      <a:noFill/>
                    </a:lnT>
                    <a:lnB>
                      <a:noFill/>
                    </a:lnB>
                  </a:tcPr>
                </a:tc>
              </a:tr>
              <a:tr h="105255">
                <a:tc>
                  <a:txBody>
                    <a:bodyPr/>
                    <a:lstStyle/>
                    <a:p>
                      <a:pPr algn="l" fontAlgn="b"/>
                      <a:r>
                        <a:rPr lang="en-US" sz="950" b="0" i="0" u="none" strike="noStrike" dirty="0">
                          <a:effectLst/>
                          <a:latin typeface="Calibri" panose="020F0502020204030204" pitchFamily="34" charset="0"/>
                        </a:rPr>
                        <a:t>     Anaplasma </a:t>
                      </a:r>
                      <a:r>
                        <a:rPr lang="en-US" sz="950" b="0" i="1" u="none" strike="noStrike" dirty="0">
                          <a:effectLst/>
                          <a:latin typeface="Calibri" panose="020F0502020204030204" pitchFamily="34" charset="0"/>
                        </a:rPr>
                        <a:t>phagocytophilum</a:t>
                      </a:r>
                      <a:endParaRPr lang="en-US" sz="950" b="0" i="0" u="none" strike="noStrike" dirty="0">
                        <a:effectLst/>
                        <a:latin typeface="Calibri" panose="020F0502020204030204" pitchFamily="34" charset="0"/>
                      </a:endParaRPr>
                    </a:p>
                  </a:txBody>
                  <a:tcPr marL="5012" marR="5012" marT="5012" marB="0" anchor="b">
                    <a:lnL>
                      <a:noFill/>
                    </a:lnL>
                    <a:lnR>
                      <a:noFill/>
                    </a:lnR>
                    <a:lnT>
                      <a:noFill/>
                    </a:lnT>
                    <a:lnB>
                      <a:noFill/>
                    </a:lnB>
                  </a:tcPr>
                </a:tc>
              </a:tr>
              <a:tr h="105255">
                <a:tc>
                  <a:txBody>
                    <a:bodyPr/>
                    <a:lstStyle/>
                    <a:p>
                      <a:pPr algn="l" fontAlgn="b"/>
                      <a:r>
                        <a:rPr lang="en-US" sz="950" b="0" i="0" u="none" strike="noStrike" dirty="0">
                          <a:effectLst/>
                          <a:latin typeface="Calibri" panose="020F0502020204030204" pitchFamily="34" charset="0"/>
                        </a:rPr>
                        <a:t>     Undetermined</a:t>
                      </a:r>
                    </a:p>
                  </a:txBody>
                  <a:tcPr marL="5012" marR="5012" marT="5012" marB="0" anchor="b">
                    <a:lnL>
                      <a:noFill/>
                    </a:lnL>
                    <a:lnR>
                      <a:noFill/>
                    </a:lnR>
                    <a:lnT>
                      <a:noFill/>
                    </a:lnT>
                    <a:lnB>
                      <a:noFill/>
                    </a:lnB>
                  </a:tcPr>
                </a:tc>
              </a:tr>
              <a:tr h="105255">
                <a:tc>
                  <a:txBody>
                    <a:bodyPr/>
                    <a:lstStyle/>
                    <a:p>
                      <a:pPr algn="l" fontAlgn="b"/>
                      <a:r>
                        <a:rPr lang="en-US" sz="950" b="0" i="0" u="none" strike="noStrike" dirty="0">
                          <a:effectLst/>
                          <a:latin typeface="Calibri" panose="020F0502020204030204" pitchFamily="34" charset="0"/>
                        </a:rPr>
                        <a:t>Giardiasis </a:t>
                      </a:r>
                    </a:p>
                  </a:txBody>
                  <a:tcPr marL="5012" marR="5012" marT="5012" marB="0" anchor="b">
                    <a:lnL>
                      <a:noFill/>
                    </a:lnL>
                    <a:lnR>
                      <a:noFill/>
                    </a:lnR>
                    <a:lnT>
                      <a:noFill/>
                    </a:lnT>
                    <a:lnB>
                      <a:noFill/>
                    </a:lnB>
                  </a:tcPr>
                </a:tc>
              </a:tr>
              <a:tr h="105255">
                <a:tc>
                  <a:txBody>
                    <a:bodyPr/>
                    <a:lstStyle/>
                    <a:p>
                      <a:pPr algn="l" fontAlgn="b"/>
                      <a:r>
                        <a:rPr lang="en-US" sz="950" b="0" i="0" u="none" strike="noStrike" dirty="0">
                          <a:effectLst/>
                          <a:latin typeface="Calibri" panose="020F0502020204030204" pitchFamily="34" charset="0"/>
                        </a:rPr>
                        <a:t>Gonorrhea </a:t>
                      </a:r>
                    </a:p>
                  </a:txBody>
                  <a:tcPr marL="5012" marR="5012" marT="5012" marB="0" anchor="b">
                    <a:lnL>
                      <a:noFill/>
                    </a:lnL>
                    <a:lnR>
                      <a:noFill/>
                    </a:lnR>
                    <a:lnT>
                      <a:noFill/>
                    </a:lnT>
                    <a:lnB>
                      <a:noFill/>
                    </a:lnB>
                  </a:tcPr>
                </a:tc>
              </a:tr>
              <a:tr h="105255">
                <a:tc>
                  <a:txBody>
                    <a:bodyPr/>
                    <a:lstStyle/>
                    <a:p>
                      <a:pPr algn="l" fontAlgn="b"/>
                      <a:r>
                        <a:rPr lang="en-US" sz="950" b="0" i="0" u="none" strike="noStrike" dirty="0">
                          <a:effectLst/>
                          <a:latin typeface="Calibri" panose="020F0502020204030204" pitchFamily="34" charset="0"/>
                        </a:rPr>
                        <a:t>Haemophilus influenzae, invasive disease </a:t>
                      </a:r>
                    </a:p>
                  </a:txBody>
                  <a:tcPr marL="5012" marR="5012" marT="5012" marB="0" anchor="b">
                    <a:lnL>
                      <a:noFill/>
                    </a:lnL>
                    <a:lnR>
                      <a:noFill/>
                    </a:lnR>
                    <a:lnT>
                      <a:noFill/>
                    </a:lnT>
                    <a:lnB>
                      <a:noFill/>
                    </a:lnB>
                  </a:tcPr>
                </a:tc>
              </a:tr>
              <a:tr h="105255">
                <a:tc>
                  <a:txBody>
                    <a:bodyPr/>
                    <a:lstStyle/>
                    <a:p>
                      <a:pPr algn="l" fontAlgn="b"/>
                      <a:r>
                        <a:rPr lang="en-US" sz="950" b="0" i="0" u="none" strike="noStrike" dirty="0">
                          <a:effectLst/>
                          <a:latin typeface="Calibri" panose="020F0502020204030204" pitchFamily="34" charset="0"/>
                        </a:rPr>
                        <a:t>Hansen disease (leprosy)</a:t>
                      </a:r>
                    </a:p>
                  </a:txBody>
                  <a:tcPr marL="5012" marR="5012" marT="5012" marB="0" anchor="b">
                    <a:lnL>
                      <a:noFill/>
                    </a:lnL>
                    <a:lnR>
                      <a:noFill/>
                    </a:lnR>
                    <a:lnT>
                      <a:noFill/>
                    </a:lnT>
                    <a:lnB>
                      <a:noFill/>
                    </a:lnB>
                  </a:tcPr>
                </a:tc>
              </a:tr>
              <a:tr h="105255">
                <a:tc>
                  <a:txBody>
                    <a:bodyPr/>
                    <a:lstStyle/>
                    <a:p>
                      <a:pPr algn="l" fontAlgn="b"/>
                      <a:r>
                        <a:rPr lang="en-US" sz="950" b="0" i="0" u="none" strike="noStrike" dirty="0">
                          <a:effectLst/>
                          <a:latin typeface="Calibri" panose="020F0502020204030204" pitchFamily="34" charset="0"/>
                        </a:rPr>
                        <a:t>Hantavirus infections:</a:t>
                      </a:r>
                    </a:p>
                  </a:txBody>
                  <a:tcPr marL="5012" marR="5012" marT="5012" marB="0" anchor="b">
                    <a:lnL>
                      <a:noFill/>
                    </a:lnL>
                    <a:lnR>
                      <a:noFill/>
                    </a:lnR>
                    <a:lnT>
                      <a:noFill/>
                    </a:lnT>
                    <a:lnB>
                      <a:noFill/>
                    </a:lnB>
                  </a:tcPr>
                </a:tc>
              </a:tr>
              <a:tr h="105255">
                <a:tc>
                  <a:txBody>
                    <a:bodyPr/>
                    <a:lstStyle/>
                    <a:p>
                      <a:pPr algn="l" fontAlgn="b"/>
                      <a:r>
                        <a:rPr lang="en-US" sz="950" b="0" i="0" u="none" strike="noStrike" dirty="0">
                          <a:solidFill>
                            <a:srgbClr val="FF0000"/>
                          </a:solidFill>
                          <a:effectLst/>
                          <a:latin typeface="Calibri" panose="020F0502020204030204" pitchFamily="34" charset="0"/>
                        </a:rPr>
                        <a:t>    Hantavirus infection (non-HPS)</a:t>
                      </a:r>
                    </a:p>
                  </a:txBody>
                  <a:tcPr marL="5012" marR="5012" marT="5012" marB="0" anchor="b">
                    <a:lnL>
                      <a:noFill/>
                    </a:lnL>
                    <a:lnR>
                      <a:noFill/>
                    </a:lnR>
                    <a:lnT>
                      <a:noFill/>
                    </a:lnT>
                    <a:lnB>
                      <a:noFill/>
                    </a:lnB>
                  </a:tcPr>
                </a:tc>
              </a:tr>
              <a:tr h="105255">
                <a:tc>
                  <a:txBody>
                    <a:bodyPr/>
                    <a:lstStyle/>
                    <a:p>
                      <a:pPr algn="l" fontAlgn="b"/>
                      <a:r>
                        <a:rPr lang="en-US" sz="950" b="0" i="0" u="none" strike="noStrike" dirty="0">
                          <a:effectLst/>
                          <a:latin typeface="Calibri" panose="020F0502020204030204" pitchFamily="34" charset="0"/>
                        </a:rPr>
                        <a:t>    Hantavirus pulmonary syndrome (HPS)</a:t>
                      </a:r>
                    </a:p>
                  </a:txBody>
                  <a:tcPr marL="5012" marR="5012" marT="5012" marB="0" anchor="b">
                    <a:lnL>
                      <a:noFill/>
                    </a:lnL>
                    <a:lnR>
                      <a:noFill/>
                    </a:lnR>
                    <a:lnT>
                      <a:noFill/>
                    </a:lnT>
                    <a:lnB>
                      <a:noFill/>
                    </a:lnB>
                  </a:tcPr>
                </a:tc>
              </a:tr>
              <a:tr h="105255">
                <a:tc>
                  <a:txBody>
                    <a:bodyPr/>
                    <a:lstStyle/>
                    <a:p>
                      <a:pPr algn="l" fontAlgn="b"/>
                      <a:r>
                        <a:rPr lang="en-US" sz="950" b="0" i="0" u="none" strike="noStrike" dirty="0">
                          <a:effectLst/>
                          <a:latin typeface="Calibri" panose="020F0502020204030204" pitchFamily="34" charset="0"/>
                        </a:rPr>
                        <a:t>Hemolytic uremic syndrome, post-diarrheal </a:t>
                      </a:r>
                    </a:p>
                  </a:txBody>
                  <a:tcPr marL="5012" marR="5012" marT="5012" marB="0" anchor="b">
                    <a:lnL>
                      <a:noFill/>
                    </a:lnL>
                    <a:lnR>
                      <a:noFill/>
                    </a:lnR>
                    <a:lnT>
                      <a:noFill/>
                    </a:lnT>
                    <a:lnB>
                      <a:noFill/>
                    </a:lnB>
                  </a:tcPr>
                </a:tc>
              </a:tr>
              <a:tr h="105255">
                <a:tc>
                  <a:txBody>
                    <a:bodyPr/>
                    <a:lstStyle/>
                    <a:p>
                      <a:pPr algn="l" fontAlgn="b"/>
                      <a:r>
                        <a:rPr lang="en-US" sz="950" b="0" i="0" u="none" strike="noStrike" dirty="0">
                          <a:effectLst/>
                          <a:latin typeface="Calibri" panose="020F0502020204030204" pitchFamily="34" charset="0"/>
                        </a:rPr>
                        <a:t>Hepatitis:</a:t>
                      </a:r>
                    </a:p>
                  </a:txBody>
                  <a:tcPr marL="5012" marR="5012" marT="5012" marB="0" anchor="b">
                    <a:lnL>
                      <a:noFill/>
                    </a:lnL>
                    <a:lnR>
                      <a:noFill/>
                    </a:lnR>
                    <a:lnT>
                      <a:noFill/>
                    </a:lnT>
                    <a:lnB>
                      <a:noFill/>
                    </a:lnB>
                    <a:solidFill>
                      <a:srgbClr val="F2F2F2"/>
                    </a:solidFill>
                  </a:tcPr>
                </a:tc>
              </a:tr>
              <a:tr h="105255">
                <a:tc>
                  <a:txBody>
                    <a:bodyPr/>
                    <a:lstStyle/>
                    <a:p>
                      <a:pPr algn="l" fontAlgn="b"/>
                      <a:r>
                        <a:rPr lang="en-US" sz="950" b="0" i="0" u="none" strike="noStrike" dirty="0">
                          <a:effectLst/>
                          <a:latin typeface="Calibri" panose="020F0502020204030204" pitchFamily="34" charset="0"/>
                        </a:rPr>
                        <a:t>Hepatitis A, acute </a:t>
                      </a:r>
                    </a:p>
                  </a:txBody>
                  <a:tcPr marL="5012" marR="5012" marT="5012" marB="0" anchor="b">
                    <a:lnL>
                      <a:noFill/>
                    </a:lnL>
                    <a:lnR>
                      <a:noFill/>
                    </a:lnR>
                    <a:lnT>
                      <a:noFill/>
                    </a:lnT>
                    <a:lnB>
                      <a:noFill/>
                    </a:lnB>
                  </a:tcPr>
                </a:tc>
              </a:tr>
              <a:tr h="105255">
                <a:tc>
                  <a:txBody>
                    <a:bodyPr/>
                    <a:lstStyle/>
                    <a:p>
                      <a:pPr algn="l" fontAlgn="b"/>
                      <a:r>
                        <a:rPr lang="en-US" sz="950" b="0" i="0" u="none" strike="noStrike" dirty="0">
                          <a:effectLst/>
                          <a:latin typeface="Calibri" panose="020F0502020204030204" pitchFamily="34" charset="0"/>
                        </a:rPr>
                        <a:t>Hepatitis B, acute </a:t>
                      </a:r>
                    </a:p>
                  </a:txBody>
                  <a:tcPr marL="5012" marR="5012" marT="5012" marB="0" anchor="b">
                    <a:lnL>
                      <a:noFill/>
                    </a:lnL>
                    <a:lnR>
                      <a:noFill/>
                    </a:lnR>
                    <a:lnT>
                      <a:noFill/>
                    </a:lnT>
                    <a:lnB>
                      <a:noFill/>
                    </a:lnB>
                  </a:tcPr>
                </a:tc>
              </a:tr>
              <a:tr h="105255">
                <a:tc>
                  <a:txBody>
                    <a:bodyPr/>
                    <a:lstStyle/>
                    <a:p>
                      <a:pPr algn="l" fontAlgn="b"/>
                      <a:r>
                        <a:rPr lang="en-US" sz="950" b="0" i="0" u="none" strike="noStrike" dirty="0">
                          <a:effectLst/>
                          <a:latin typeface="Calibri" panose="020F0502020204030204" pitchFamily="34" charset="0"/>
                        </a:rPr>
                        <a:t>Hepatitis B, chronic </a:t>
                      </a:r>
                    </a:p>
                  </a:txBody>
                  <a:tcPr marL="5012" marR="5012" marT="5012" marB="0" anchor="b">
                    <a:lnL>
                      <a:noFill/>
                    </a:lnL>
                    <a:lnR>
                      <a:noFill/>
                    </a:lnR>
                    <a:lnT>
                      <a:noFill/>
                    </a:lnT>
                    <a:lnB>
                      <a:noFill/>
                    </a:lnB>
                  </a:tcPr>
                </a:tc>
              </a:tr>
              <a:tr h="105255">
                <a:tc>
                  <a:txBody>
                    <a:bodyPr/>
                    <a:lstStyle/>
                    <a:p>
                      <a:pPr algn="l" fontAlgn="b"/>
                      <a:r>
                        <a:rPr lang="en-US" sz="950" b="0" i="0" u="none" strike="noStrike" dirty="0">
                          <a:effectLst/>
                          <a:latin typeface="Calibri" panose="020F0502020204030204" pitchFamily="34" charset="0"/>
                        </a:rPr>
                        <a:t>Hepatitis B, perinatal infection </a:t>
                      </a:r>
                    </a:p>
                  </a:txBody>
                  <a:tcPr marL="5012" marR="5012" marT="5012" marB="0" anchor="b">
                    <a:lnL>
                      <a:noFill/>
                    </a:lnL>
                    <a:lnR>
                      <a:noFill/>
                    </a:lnR>
                    <a:lnT>
                      <a:noFill/>
                    </a:lnT>
                    <a:lnB>
                      <a:noFill/>
                    </a:lnB>
                  </a:tcPr>
                </a:tc>
              </a:tr>
              <a:tr h="105255">
                <a:tc>
                  <a:txBody>
                    <a:bodyPr/>
                    <a:lstStyle/>
                    <a:p>
                      <a:pPr algn="l" fontAlgn="b"/>
                      <a:r>
                        <a:rPr lang="en-US" sz="950" b="0" i="0" u="none" strike="noStrike" dirty="0">
                          <a:effectLst/>
                          <a:latin typeface="Calibri" panose="020F0502020204030204" pitchFamily="34" charset="0"/>
                        </a:rPr>
                        <a:t>Hepatitis C, acute </a:t>
                      </a:r>
                    </a:p>
                  </a:txBody>
                  <a:tcPr marL="5012" marR="5012" marT="5012" marB="0" anchor="b">
                    <a:lnL>
                      <a:noFill/>
                    </a:lnL>
                    <a:lnR>
                      <a:noFill/>
                    </a:lnR>
                    <a:lnT>
                      <a:noFill/>
                    </a:lnT>
                    <a:lnB>
                      <a:noFill/>
                    </a:lnB>
                  </a:tcPr>
                </a:tc>
              </a:tr>
              <a:tr h="105255">
                <a:tc>
                  <a:txBody>
                    <a:bodyPr/>
                    <a:lstStyle/>
                    <a:p>
                      <a:pPr algn="l" fontAlgn="b"/>
                      <a:r>
                        <a:rPr lang="en-US" sz="950" b="0" i="0" u="none" strike="noStrike" dirty="0">
                          <a:effectLst/>
                          <a:latin typeface="Calibri" panose="020F0502020204030204" pitchFamily="34" charset="0"/>
                        </a:rPr>
                        <a:t>Hepatitis C, past or present </a:t>
                      </a:r>
                    </a:p>
                  </a:txBody>
                  <a:tcPr marL="5012" marR="5012" marT="5012" marB="0" anchor="b">
                    <a:lnL>
                      <a:noFill/>
                    </a:lnL>
                    <a:lnR>
                      <a:noFill/>
                    </a:lnR>
                    <a:lnT>
                      <a:noFill/>
                    </a:lnT>
                    <a:lnB>
                      <a:noFill/>
                    </a:lnB>
                  </a:tcPr>
                </a:tc>
              </a:tr>
              <a:tr h="105255">
                <a:tc>
                  <a:txBody>
                    <a:bodyPr/>
                    <a:lstStyle/>
                    <a:p>
                      <a:pPr algn="l" fontAlgn="b"/>
                      <a:r>
                        <a:rPr lang="en-US" sz="950" b="0" i="0" u="none" strike="noStrike" dirty="0">
                          <a:effectLst/>
                          <a:latin typeface="Calibri" panose="020F0502020204030204" pitchFamily="34" charset="0"/>
                        </a:rPr>
                        <a:t>Influenza-associated pediatric mortality </a:t>
                      </a:r>
                    </a:p>
                  </a:txBody>
                  <a:tcPr marL="5012" marR="5012" marT="5012" marB="0" anchor="b">
                    <a:lnL>
                      <a:noFill/>
                    </a:lnL>
                    <a:lnR>
                      <a:noFill/>
                    </a:lnR>
                    <a:lnT>
                      <a:noFill/>
                    </a:lnT>
                    <a:lnB>
                      <a:noFill/>
                    </a:lnB>
                  </a:tcPr>
                </a:tc>
              </a:tr>
              <a:tr h="105255">
                <a:tc>
                  <a:txBody>
                    <a:bodyPr/>
                    <a:lstStyle/>
                    <a:p>
                      <a:pPr algn="l" fontAlgn="b"/>
                      <a:r>
                        <a:rPr lang="en-US" sz="950" b="0" i="0" u="none" strike="noStrike" dirty="0">
                          <a:effectLst/>
                          <a:latin typeface="Calibri" panose="020F0502020204030204" pitchFamily="34" charset="0"/>
                        </a:rPr>
                        <a:t>Invasive Pneumococcal Disease </a:t>
                      </a:r>
                    </a:p>
                  </a:txBody>
                  <a:tcPr marL="5012" marR="5012" marT="5012" marB="0" anchor="b">
                    <a:lnL>
                      <a:noFill/>
                    </a:lnL>
                    <a:lnR>
                      <a:noFill/>
                    </a:lnR>
                    <a:lnT>
                      <a:noFill/>
                    </a:lnT>
                    <a:lnB>
                      <a:noFill/>
                    </a:lnB>
                  </a:tcPr>
                </a:tc>
              </a:tr>
              <a:tr h="105255">
                <a:tc>
                  <a:txBody>
                    <a:bodyPr/>
                    <a:lstStyle/>
                    <a:p>
                      <a:pPr algn="l" fontAlgn="b"/>
                      <a:r>
                        <a:rPr lang="en-US" sz="950" b="0" i="0" u="none" strike="noStrike" dirty="0">
                          <a:effectLst/>
                          <a:latin typeface="Calibri" panose="020F0502020204030204" pitchFamily="34" charset="0"/>
                        </a:rPr>
                        <a:t>Legionellosis </a:t>
                      </a:r>
                    </a:p>
                  </a:txBody>
                  <a:tcPr marL="5012" marR="5012" marT="5012" marB="0" anchor="b">
                    <a:lnL>
                      <a:noFill/>
                    </a:lnL>
                    <a:lnR>
                      <a:noFill/>
                    </a:lnR>
                    <a:lnT>
                      <a:noFill/>
                    </a:lnT>
                    <a:lnB>
                      <a:noFill/>
                    </a:lnB>
                  </a:tcPr>
                </a:tc>
              </a:tr>
              <a:tr h="105255">
                <a:tc>
                  <a:txBody>
                    <a:bodyPr/>
                    <a:lstStyle/>
                    <a:p>
                      <a:pPr algn="l" fontAlgn="b"/>
                      <a:r>
                        <a:rPr lang="en-US" sz="950" b="0" i="0" u="none" strike="noStrike" dirty="0">
                          <a:effectLst/>
                          <a:latin typeface="Calibri" panose="020F0502020204030204" pitchFamily="34" charset="0"/>
                        </a:rPr>
                        <a:t>Leptospirosis</a:t>
                      </a:r>
                    </a:p>
                  </a:txBody>
                  <a:tcPr marL="5012" marR="5012" marT="5012" marB="0" anchor="b">
                    <a:lnL>
                      <a:noFill/>
                    </a:lnL>
                    <a:lnR>
                      <a:noFill/>
                    </a:lnR>
                    <a:lnT>
                      <a:noFill/>
                    </a:lnT>
                    <a:lnB>
                      <a:noFill/>
                    </a:lnB>
                  </a:tcPr>
                </a:tc>
              </a:tr>
              <a:tr h="105255">
                <a:tc>
                  <a:txBody>
                    <a:bodyPr/>
                    <a:lstStyle/>
                    <a:p>
                      <a:pPr algn="l" fontAlgn="b"/>
                      <a:r>
                        <a:rPr lang="en-US" sz="950" b="0" i="0" u="none" strike="noStrike" dirty="0">
                          <a:effectLst/>
                          <a:latin typeface="Calibri" panose="020F0502020204030204" pitchFamily="34" charset="0"/>
                        </a:rPr>
                        <a:t>Listeriosis </a:t>
                      </a:r>
                    </a:p>
                  </a:txBody>
                  <a:tcPr marL="5012" marR="5012" marT="5012" marB="0" anchor="b">
                    <a:lnL>
                      <a:noFill/>
                    </a:lnL>
                    <a:lnR>
                      <a:noFill/>
                    </a:lnR>
                    <a:lnT>
                      <a:noFill/>
                    </a:lnT>
                    <a:lnB>
                      <a:noFill/>
                    </a:lnB>
                  </a:tcPr>
                </a:tc>
              </a:tr>
              <a:tr h="105255">
                <a:tc>
                  <a:txBody>
                    <a:bodyPr/>
                    <a:lstStyle/>
                    <a:p>
                      <a:pPr algn="l" fontAlgn="b"/>
                      <a:r>
                        <a:rPr lang="en-US" sz="950" b="0" i="0" u="none" strike="noStrike" dirty="0">
                          <a:effectLst/>
                          <a:latin typeface="Calibri" panose="020F0502020204030204" pitchFamily="34" charset="0"/>
                        </a:rPr>
                        <a:t>Lyme disease </a:t>
                      </a:r>
                    </a:p>
                  </a:txBody>
                  <a:tcPr marL="5012" marR="5012" marT="5012" marB="0" anchor="b">
                    <a:lnL>
                      <a:noFill/>
                    </a:lnL>
                    <a:lnR>
                      <a:noFill/>
                    </a:lnR>
                    <a:lnT>
                      <a:noFill/>
                    </a:lnT>
                    <a:lnB>
                      <a:noFill/>
                    </a:lnB>
                  </a:tcPr>
                </a:tc>
              </a:tr>
              <a:tr h="105255">
                <a:tc>
                  <a:txBody>
                    <a:bodyPr/>
                    <a:lstStyle/>
                    <a:p>
                      <a:pPr algn="l" fontAlgn="b"/>
                      <a:r>
                        <a:rPr lang="en-US" sz="950" b="0" i="0" u="none" strike="noStrike" dirty="0">
                          <a:effectLst/>
                          <a:latin typeface="Calibri" panose="020F0502020204030204" pitchFamily="34" charset="0"/>
                        </a:rPr>
                        <a:t>Malaria </a:t>
                      </a:r>
                    </a:p>
                  </a:txBody>
                  <a:tcPr marL="5012" marR="5012" marT="5012" marB="0" anchor="b">
                    <a:lnL>
                      <a:noFill/>
                    </a:lnL>
                    <a:lnR>
                      <a:noFill/>
                    </a:lnR>
                    <a:lnT>
                      <a:noFill/>
                    </a:lnT>
                    <a:lnB>
                      <a:noFill/>
                    </a:lnB>
                  </a:tcPr>
                </a:tc>
              </a:tr>
              <a:tr h="105255">
                <a:tc>
                  <a:txBody>
                    <a:bodyPr/>
                    <a:lstStyle/>
                    <a:p>
                      <a:pPr algn="l" fontAlgn="b"/>
                      <a:r>
                        <a:rPr lang="en-US" sz="950" b="0" i="0" u="none" strike="noStrike" dirty="0">
                          <a:effectLst/>
                          <a:latin typeface="Calibri" panose="020F0502020204030204" pitchFamily="34" charset="0"/>
                        </a:rPr>
                        <a:t>Measles </a:t>
                      </a:r>
                    </a:p>
                  </a:txBody>
                  <a:tcPr marL="5012" marR="5012" marT="5012" marB="0" anchor="b">
                    <a:lnL>
                      <a:noFill/>
                    </a:lnL>
                    <a:lnR>
                      <a:noFill/>
                    </a:lnR>
                    <a:lnT>
                      <a:noFill/>
                    </a:lnT>
                    <a:lnB>
                      <a:noFill/>
                    </a:lnB>
                  </a:tcPr>
                </a:tc>
              </a:tr>
              <a:tr h="105255">
                <a:tc>
                  <a:txBody>
                    <a:bodyPr/>
                    <a:lstStyle/>
                    <a:p>
                      <a:pPr algn="l" fontAlgn="b"/>
                      <a:r>
                        <a:rPr lang="en-US" sz="950" b="0" i="0" u="none" strike="noStrike" dirty="0">
                          <a:effectLst/>
                          <a:latin typeface="Calibri" panose="020F0502020204030204" pitchFamily="34" charset="0"/>
                        </a:rPr>
                        <a:t>Meningococcal disease </a:t>
                      </a:r>
                    </a:p>
                  </a:txBody>
                  <a:tcPr marL="5012" marR="5012" marT="5012" marB="0" anchor="b">
                    <a:lnL>
                      <a:noFill/>
                    </a:lnL>
                    <a:lnR>
                      <a:noFill/>
                    </a:lnR>
                    <a:lnT>
                      <a:noFill/>
                    </a:lnT>
                    <a:lnB>
                      <a:noFill/>
                    </a:lnB>
                  </a:tcPr>
                </a:tc>
              </a:tr>
              <a:tr h="105255">
                <a:tc>
                  <a:txBody>
                    <a:bodyPr/>
                    <a:lstStyle/>
                    <a:p>
                      <a:pPr algn="l" fontAlgn="b"/>
                      <a:r>
                        <a:rPr lang="en-US" sz="950" b="0" i="0" u="none" strike="noStrike" dirty="0">
                          <a:effectLst/>
                          <a:latin typeface="Calibri" panose="020F0502020204030204" pitchFamily="34" charset="0"/>
                        </a:rPr>
                        <a:t>Mumps </a:t>
                      </a:r>
                    </a:p>
                  </a:txBody>
                  <a:tcPr marL="5012" marR="5012" marT="5012" marB="0" anchor="b">
                    <a:lnL>
                      <a:noFill/>
                    </a:lnL>
                    <a:lnR>
                      <a:noFill/>
                    </a:lnR>
                    <a:lnT>
                      <a:noFill/>
                    </a:lnT>
                    <a:lnB>
                      <a:noFill/>
                    </a:lnB>
                  </a:tcPr>
                </a:tc>
              </a:tr>
              <a:tr h="105255">
                <a:tc>
                  <a:txBody>
                    <a:bodyPr/>
                    <a:lstStyle/>
                    <a:p>
                      <a:pPr algn="l" fontAlgn="b"/>
                      <a:r>
                        <a:rPr lang="en-US" sz="950" b="0" i="0" u="none" strike="noStrike" dirty="0">
                          <a:effectLst/>
                          <a:latin typeface="Calibri" panose="020F0502020204030204" pitchFamily="34" charset="0"/>
                        </a:rPr>
                        <a:t>Novel influenza A virus infections </a:t>
                      </a:r>
                    </a:p>
                  </a:txBody>
                  <a:tcPr marL="5012" marR="5012" marT="5012" marB="0" anchor="b">
                    <a:lnL>
                      <a:noFill/>
                    </a:lnL>
                    <a:lnR>
                      <a:noFill/>
                    </a:lnR>
                    <a:lnT>
                      <a:noFill/>
                    </a:lnT>
                    <a:lnB>
                      <a:noFill/>
                    </a:lnB>
                  </a:tcPr>
                </a:tc>
              </a:tr>
              <a:tr h="105255">
                <a:tc>
                  <a:txBody>
                    <a:bodyPr/>
                    <a:lstStyle/>
                    <a:p>
                      <a:pPr algn="l" fontAlgn="b"/>
                      <a:r>
                        <a:rPr lang="en-US" sz="950" b="0" i="0" u="none" strike="noStrike" dirty="0">
                          <a:effectLst/>
                          <a:latin typeface="Calibri" panose="020F0502020204030204" pitchFamily="34" charset="0"/>
                        </a:rPr>
                        <a:t>Pertussis </a:t>
                      </a:r>
                    </a:p>
                  </a:txBody>
                  <a:tcPr marL="5012" marR="5012" marT="5012" marB="0" anchor="b">
                    <a:lnL>
                      <a:noFill/>
                    </a:lnL>
                    <a:lnR>
                      <a:noFill/>
                    </a:lnR>
                    <a:lnT>
                      <a:noFill/>
                    </a:lnT>
                    <a:lnB>
                      <a:noFill/>
                    </a:lnB>
                  </a:tcPr>
                </a:tc>
              </a:tr>
              <a:tr h="105255">
                <a:tc>
                  <a:txBody>
                    <a:bodyPr/>
                    <a:lstStyle/>
                    <a:p>
                      <a:pPr algn="l" fontAlgn="b"/>
                      <a:r>
                        <a:rPr lang="en-US" sz="950" b="0" i="0" u="none" strike="noStrike" dirty="0">
                          <a:effectLst/>
                          <a:latin typeface="Calibri" panose="020F0502020204030204" pitchFamily="34" charset="0"/>
                        </a:rPr>
                        <a:t>Plague </a:t>
                      </a:r>
                    </a:p>
                  </a:txBody>
                  <a:tcPr marL="5012" marR="5012" marT="5012" marB="0" anchor="b">
                    <a:lnL>
                      <a:noFill/>
                    </a:lnL>
                    <a:lnR>
                      <a:noFill/>
                    </a:lnR>
                    <a:lnT>
                      <a:noFill/>
                    </a:lnT>
                    <a:lnB>
                      <a:noFill/>
                    </a:lnB>
                  </a:tcPr>
                </a:tc>
              </a:tr>
              <a:tr h="105255">
                <a:tc>
                  <a:txBody>
                    <a:bodyPr/>
                    <a:lstStyle/>
                    <a:p>
                      <a:pPr algn="l" fontAlgn="b"/>
                      <a:r>
                        <a:rPr lang="en-US" sz="950" b="0" i="0" u="none" strike="noStrike" dirty="0">
                          <a:effectLst/>
                          <a:latin typeface="Calibri" panose="020F0502020204030204" pitchFamily="34" charset="0"/>
                        </a:rPr>
                        <a:t>Poliomyelitis, paralytic </a:t>
                      </a:r>
                    </a:p>
                  </a:txBody>
                  <a:tcPr marL="5012" marR="5012" marT="5012" marB="0" anchor="b">
                    <a:lnL>
                      <a:noFill/>
                    </a:lnL>
                    <a:lnR>
                      <a:noFill/>
                    </a:lnR>
                    <a:lnT>
                      <a:noFill/>
                    </a:lnT>
                    <a:lnB>
                      <a:noFill/>
                    </a:lnB>
                  </a:tcPr>
                </a:tc>
              </a:tr>
              <a:tr h="105255">
                <a:tc>
                  <a:txBody>
                    <a:bodyPr/>
                    <a:lstStyle/>
                    <a:p>
                      <a:pPr algn="l" fontAlgn="b"/>
                      <a:r>
                        <a:rPr lang="en-US" sz="950" b="0" i="0" u="none" strike="noStrike" dirty="0">
                          <a:effectLst/>
                          <a:latin typeface="Calibri" panose="020F0502020204030204" pitchFamily="34" charset="0"/>
                        </a:rPr>
                        <a:t>Poliovirus infection, nonparalytic </a:t>
                      </a:r>
                    </a:p>
                  </a:txBody>
                  <a:tcPr marL="5012" marR="5012" marT="5012" marB="0" anchor="b">
                    <a:lnL>
                      <a:noFill/>
                    </a:lnL>
                    <a:lnR>
                      <a:noFill/>
                    </a:lnR>
                    <a:lnT>
                      <a:noFill/>
                    </a:lnT>
                    <a:lnB>
                      <a:noFill/>
                    </a:lnB>
                  </a:tcPr>
                </a:tc>
              </a:tr>
              <a:tr h="105255">
                <a:tc>
                  <a:txBody>
                    <a:bodyPr/>
                    <a:lstStyle/>
                    <a:p>
                      <a:pPr algn="l" fontAlgn="b"/>
                      <a:r>
                        <a:rPr lang="en-US" sz="950" b="0" i="0" u="none" strike="noStrike" dirty="0">
                          <a:effectLst/>
                          <a:latin typeface="Calibri" panose="020F0502020204030204" pitchFamily="34" charset="0"/>
                        </a:rPr>
                        <a:t>Psittacosis </a:t>
                      </a:r>
                    </a:p>
                  </a:txBody>
                  <a:tcPr marL="5012" marR="5012" marT="5012" marB="0" anchor="b">
                    <a:lnL>
                      <a:noFill/>
                    </a:lnL>
                    <a:lnR>
                      <a:noFill/>
                    </a:lnR>
                    <a:lnT>
                      <a:noFill/>
                    </a:lnT>
                    <a:lnB>
                      <a:noFill/>
                    </a:lnB>
                  </a:tcPr>
                </a:tc>
              </a:tr>
              <a:tr h="105255">
                <a:tc>
                  <a:txBody>
                    <a:bodyPr/>
                    <a:lstStyle/>
                    <a:p>
                      <a:pPr algn="l" fontAlgn="b"/>
                      <a:r>
                        <a:rPr lang="en-US" sz="950" b="0" i="0" u="none" strike="noStrike" dirty="0">
                          <a:effectLst/>
                          <a:latin typeface="Calibri" panose="020F0502020204030204" pitchFamily="34" charset="0"/>
                        </a:rPr>
                        <a:t>Q fever: </a:t>
                      </a:r>
                    </a:p>
                  </a:txBody>
                  <a:tcPr marL="5012" marR="5012" marT="5012" marB="0" anchor="b">
                    <a:lnL>
                      <a:noFill/>
                    </a:lnL>
                    <a:lnR>
                      <a:noFill/>
                    </a:lnR>
                    <a:lnT>
                      <a:noFill/>
                    </a:lnT>
                    <a:lnB>
                      <a:noFill/>
                    </a:lnB>
                    <a:solidFill>
                      <a:srgbClr val="F2F2F2"/>
                    </a:solidFill>
                  </a:tcPr>
                </a:tc>
              </a:tr>
              <a:tr h="105255">
                <a:tc>
                  <a:txBody>
                    <a:bodyPr/>
                    <a:lstStyle/>
                    <a:p>
                      <a:pPr algn="l" fontAlgn="b"/>
                      <a:r>
                        <a:rPr lang="en-US" sz="950" b="0" i="0" u="none" strike="noStrike" dirty="0">
                          <a:effectLst/>
                          <a:latin typeface="Calibri" panose="020F0502020204030204" pitchFamily="34" charset="0"/>
                        </a:rPr>
                        <a:t>     Acute</a:t>
                      </a:r>
                    </a:p>
                  </a:txBody>
                  <a:tcPr marL="5012" marR="5012" marT="5012" marB="0" anchor="b">
                    <a:lnL>
                      <a:noFill/>
                    </a:lnL>
                    <a:lnR>
                      <a:noFill/>
                    </a:lnR>
                    <a:lnT>
                      <a:noFill/>
                    </a:lnT>
                    <a:lnB>
                      <a:noFill/>
                    </a:lnB>
                  </a:tcPr>
                </a:tc>
              </a:tr>
              <a:tr h="105255">
                <a:tc>
                  <a:txBody>
                    <a:bodyPr/>
                    <a:lstStyle/>
                    <a:p>
                      <a:pPr algn="l" fontAlgn="b"/>
                      <a:r>
                        <a:rPr lang="en-US" sz="950" b="0" i="0" u="none" strike="noStrike" dirty="0">
                          <a:effectLst/>
                          <a:latin typeface="Calibri" panose="020F0502020204030204" pitchFamily="34" charset="0"/>
                        </a:rPr>
                        <a:t>     Chronic</a:t>
                      </a:r>
                    </a:p>
                  </a:txBody>
                  <a:tcPr marL="5012" marR="5012" marT="5012" marB="0" anchor="b">
                    <a:lnL>
                      <a:noFill/>
                    </a:lnL>
                    <a:lnR>
                      <a:noFill/>
                    </a:lnR>
                    <a:lnT>
                      <a:noFill/>
                    </a:lnT>
                    <a:lnB>
                      <a:noFill/>
                    </a:lnB>
                  </a:tcPr>
                </a:tc>
              </a:tr>
              <a:tr h="105255">
                <a:tc>
                  <a:txBody>
                    <a:bodyPr/>
                    <a:lstStyle/>
                    <a:p>
                      <a:pPr algn="l" fontAlgn="b"/>
                      <a:r>
                        <a:rPr lang="en-US" sz="950" b="0" i="0" u="none" strike="noStrike" dirty="0">
                          <a:effectLst/>
                          <a:latin typeface="Calibri" panose="020F0502020204030204" pitchFamily="34" charset="0"/>
                        </a:rPr>
                        <a:t>Rabies:</a:t>
                      </a:r>
                    </a:p>
                  </a:txBody>
                  <a:tcPr marL="5012" marR="5012" marT="5012" marB="0" anchor="b">
                    <a:lnL>
                      <a:noFill/>
                    </a:lnL>
                    <a:lnR>
                      <a:noFill/>
                    </a:lnR>
                    <a:lnT>
                      <a:noFill/>
                    </a:lnT>
                    <a:lnB>
                      <a:noFill/>
                    </a:lnB>
                    <a:solidFill>
                      <a:srgbClr val="F2F2F2"/>
                    </a:solidFill>
                  </a:tcPr>
                </a:tc>
              </a:tr>
              <a:tr h="105255">
                <a:tc>
                  <a:txBody>
                    <a:bodyPr/>
                    <a:lstStyle/>
                    <a:p>
                      <a:pPr algn="l" fontAlgn="b"/>
                      <a:r>
                        <a:rPr lang="en-US" sz="950" b="0" i="0" u="none" strike="noStrike" dirty="0">
                          <a:effectLst/>
                          <a:latin typeface="Calibri" panose="020F0502020204030204" pitchFamily="34" charset="0"/>
                        </a:rPr>
                        <a:t>  Rabies, animal </a:t>
                      </a:r>
                    </a:p>
                  </a:txBody>
                  <a:tcPr marL="5012" marR="5012" marT="5012" marB="0" anchor="b">
                    <a:lnL>
                      <a:noFill/>
                    </a:lnL>
                    <a:lnR>
                      <a:noFill/>
                    </a:lnR>
                    <a:lnT>
                      <a:noFill/>
                    </a:lnT>
                    <a:lnB>
                      <a:noFill/>
                    </a:lnB>
                  </a:tcPr>
                </a:tc>
              </a:tr>
              <a:tr h="105255">
                <a:tc>
                  <a:txBody>
                    <a:bodyPr/>
                    <a:lstStyle/>
                    <a:p>
                      <a:pPr algn="l" fontAlgn="b"/>
                      <a:r>
                        <a:rPr lang="en-US" sz="950" b="0" i="0" u="none" strike="noStrike" dirty="0">
                          <a:effectLst/>
                          <a:latin typeface="Calibri" panose="020F0502020204030204" pitchFamily="34" charset="0"/>
                        </a:rPr>
                        <a:t>  Rabies, human </a:t>
                      </a:r>
                    </a:p>
                  </a:txBody>
                  <a:tcPr marL="5012" marR="5012" marT="5012" marB="0" anchor="b">
                    <a:lnL>
                      <a:noFill/>
                    </a:lnL>
                    <a:lnR>
                      <a:noFill/>
                    </a:lnR>
                    <a:lnT>
                      <a:noFill/>
                    </a:lnT>
                    <a:lnB>
                      <a:noFill/>
                    </a:lnB>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02593379"/>
              </p:ext>
            </p:extLst>
          </p:nvPr>
        </p:nvGraphicFramePr>
        <p:xfrm>
          <a:off x="6400800" y="304800"/>
          <a:ext cx="2548525" cy="6436460"/>
        </p:xfrm>
        <a:graphic>
          <a:graphicData uri="http://schemas.openxmlformats.org/drawingml/2006/table">
            <a:tbl>
              <a:tblPr/>
              <a:tblGrid>
                <a:gridCol w="2548525"/>
              </a:tblGrid>
              <a:tr h="110724">
                <a:tc>
                  <a:txBody>
                    <a:bodyPr/>
                    <a:lstStyle/>
                    <a:p>
                      <a:pPr algn="l" fontAlgn="b"/>
                      <a:r>
                        <a:rPr lang="en-US" sz="950" b="0" i="0" u="none" strike="noStrike" dirty="0">
                          <a:effectLst/>
                          <a:latin typeface="Calibri" panose="020F0502020204030204" pitchFamily="34" charset="0"/>
                        </a:rPr>
                        <a:t>Rubella </a:t>
                      </a:r>
                    </a:p>
                  </a:txBody>
                  <a:tcPr marL="5273" marR="5273" marT="5273" marB="0" anchor="b">
                    <a:lnL>
                      <a:noFill/>
                    </a:lnL>
                    <a:lnR>
                      <a:noFill/>
                    </a:lnR>
                    <a:lnT>
                      <a:noFill/>
                    </a:lnT>
                    <a:lnB>
                      <a:noFill/>
                    </a:lnB>
                  </a:tcPr>
                </a:tc>
              </a:tr>
              <a:tr h="110724">
                <a:tc>
                  <a:txBody>
                    <a:bodyPr/>
                    <a:lstStyle/>
                    <a:p>
                      <a:pPr algn="l" fontAlgn="b"/>
                      <a:r>
                        <a:rPr lang="en-US" sz="950" b="0" i="0" u="none" strike="noStrike" dirty="0">
                          <a:effectLst/>
                          <a:latin typeface="Calibri" panose="020F0502020204030204" pitchFamily="34" charset="0"/>
                        </a:rPr>
                        <a:t>Rubella, congenital syndrome </a:t>
                      </a:r>
                    </a:p>
                  </a:txBody>
                  <a:tcPr marL="5273" marR="5273" marT="5273" marB="0" anchor="b">
                    <a:lnL>
                      <a:noFill/>
                    </a:lnL>
                    <a:lnR>
                      <a:noFill/>
                    </a:lnR>
                    <a:lnT>
                      <a:noFill/>
                    </a:lnT>
                    <a:lnB>
                      <a:noFill/>
                    </a:lnB>
                  </a:tcPr>
                </a:tc>
              </a:tr>
              <a:tr h="110724">
                <a:tc>
                  <a:txBody>
                    <a:bodyPr/>
                    <a:lstStyle/>
                    <a:p>
                      <a:pPr algn="l" fontAlgn="b"/>
                      <a:r>
                        <a:rPr lang="en-US" sz="950" b="0" i="0" u="none" strike="noStrike" dirty="0">
                          <a:effectLst/>
                          <a:latin typeface="Calibri" panose="020F0502020204030204" pitchFamily="34" charset="0"/>
                        </a:rPr>
                        <a:t>Salmonellosis </a:t>
                      </a:r>
                    </a:p>
                  </a:txBody>
                  <a:tcPr marL="5273" marR="5273" marT="5273" marB="0" anchor="b">
                    <a:lnL>
                      <a:noFill/>
                    </a:lnL>
                    <a:lnR>
                      <a:noFill/>
                    </a:lnR>
                    <a:lnT>
                      <a:noFill/>
                    </a:lnT>
                    <a:lnB>
                      <a:noFill/>
                    </a:lnB>
                  </a:tcPr>
                </a:tc>
              </a:tr>
              <a:tr h="207739">
                <a:tc>
                  <a:txBody>
                    <a:bodyPr/>
                    <a:lstStyle/>
                    <a:p>
                      <a:pPr algn="l" fontAlgn="b"/>
                      <a:r>
                        <a:rPr lang="en-US" sz="950" b="0" i="0" u="none" strike="noStrike" dirty="0">
                          <a:effectLst/>
                          <a:latin typeface="Calibri" panose="020F0502020204030204" pitchFamily="34" charset="0"/>
                        </a:rPr>
                        <a:t>Severe Acute Respiratory Syndrome-associated Coronavirus (SARS-CoV) disease</a:t>
                      </a:r>
                    </a:p>
                  </a:txBody>
                  <a:tcPr marL="5273" marR="5273" marT="5273" marB="0" anchor="b">
                    <a:lnL>
                      <a:noFill/>
                    </a:lnL>
                    <a:lnR>
                      <a:noFill/>
                    </a:lnR>
                    <a:lnT>
                      <a:noFill/>
                    </a:lnT>
                    <a:lnB>
                      <a:noFill/>
                    </a:lnB>
                  </a:tcPr>
                </a:tc>
              </a:tr>
              <a:tr h="110724">
                <a:tc>
                  <a:txBody>
                    <a:bodyPr/>
                    <a:lstStyle/>
                    <a:p>
                      <a:pPr algn="l" fontAlgn="b"/>
                      <a:r>
                        <a:rPr lang="en-US" sz="950" b="0" i="0" u="none" strike="noStrike" dirty="0">
                          <a:effectLst/>
                          <a:latin typeface="Calibri" panose="020F0502020204030204" pitchFamily="34" charset="0"/>
                        </a:rPr>
                        <a:t>Shiga toxin-producing Escherichia coli </a:t>
                      </a:r>
                    </a:p>
                  </a:txBody>
                  <a:tcPr marL="5273" marR="5273" marT="5273" marB="0" anchor="b">
                    <a:lnL>
                      <a:noFill/>
                    </a:lnL>
                    <a:lnR>
                      <a:noFill/>
                    </a:lnR>
                    <a:lnT>
                      <a:noFill/>
                    </a:lnT>
                    <a:lnB>
                      <a:noFill/>
                    </a:lnB>
                  </a:tcPr>
                </a:tc>
              </a:tr>
              <a:tr h="110724">
                <a:tc>
                  <a:txBody>
                    <a:bodyPr/>
                    <a:lstStyle/>
                    <a:p>
                      <a:pPr algn="l" fontAlgn="b"/>
                      <a:r>
                        <a:rPr lang="en-US" sz="950" b="0" i="0" u="none" strike="noStrike" dirty="0">
                          <a:effectLst/>
                          <a:latin typeface="Calibri" panose="020F0502020204030204" pitchFamily="34" charset="0"/>
                        </a:rPr>
                        <a:t>Shigellosis </a:t>
                      </a:r>
                    </a:p>
                  </a:txBody>
                  <a:tcPr marL="5273" marR="5273" marT="5273" marB="0" anchor="b">
                    <a:lnL>
                      <a:noFill/>
                    </a:lnL>
                    <a:lnR>
                      <a:noFill/>
                    </a:lnR>
                    <a:lnT>
                      <a:noFill/>
                    </a:lnT>
                    <a:lnB>
                      <a:noFill/>
                    </a:lnB>
                  </a:tcPr>
                </a:tc>
              </a:tr>
              <a:tr h="110724">
                <a:tc>
                  <a:txBody>
                    <a:bodyPr/>
                    <a:lstStyle/>
                    <a:p>
                      <a:pPr algn="l" fontAlgn="b"/>
                      <a:r>
                        <a:rPr lang="en-US" sz="950" b="0" i="0" u="none" strike="noStrike" dirty="0">
                          <a:effectLst/>
                          <a:latin typeface="Calibri" panose="020F0502020204030204" pitchFamily="34" charset="0"/>
                        </a:rPr>
                        <a:t>Smallpox </a:t>
                      </a:r>
                    </a:p>
                  </a:txBody>
                  <a:tcPr marL="5273" marR="5273" marT="5273" marB="0" anchor="b">
                    <a:lnL>
                      <a:noFill/>
                    </a:lnL>
                    <a:lnR>
                      <a:noFill/>
                    </a:lnR>
                    <a:lnT>
                      <a:noFill/>
                    </a:lnT>
                    <a:lnB>
                      <a:noFill/>
                    </a:lnB>
                  </a:tcPr>
                </a:tc>
              </a:tr>
              <a:tr h="110724">
                <a:tc>
                  <a:txBody>
                    <a:bodyPr/>
                    <a:lstStyle/>
                    <a:p>
                      <a:pPr algn="l" fontAlgn="b"/>
                      <a:r>
                        <a:rPr lang="en-US" sz="950" b="0" i="0" u="none" strike="noStrike" dirty="0">
                          <a:effectLst/>
                          <a:latin typeface="Calibri" panose="020F0502020204030204" pitchFamily="34" charset="0"/>
                        </a:rPr>
                        <a:t>Spotted Fever Rickettsiosis </a:t>
                      </a:r>
                    </a:p>
                  </a:txBody>
                  <a:tcPr marL="5273" marR="5273" marT="5273" marB="0" anchor="b">
                    <a:lnL>
                      <a:noFill/>
                    </a:lnL>
                    <a:lnR>
                      <a:noFill/>
                    </a:lnR>
                    <a:lnT>
                      <a:noFill/>
                    </a:lnT>
                    <a:lnB>
                      <a:noFill/>
                    </a:lnB>
                  </a:tcPr>
                </a:tc>
              </a:tr>
              <a:tr h="110724">
                <a:tc>
                  <a:txBody>
                    <a:bodyPr/>
                    <a:lstStyle/>
                    <a:p>
                      <a:pPr algn="l" fontAlgn="b"/>
                      <a:r>
                        <a:rPr lang="en-US" sz="950" b="0" i="0" u="none" strike="noStrike" dirty="0">
                          <a:effectLst/>
                          <a:latin typeface="Calibri" panose="020F0502020204030204" pitchFamily="34" charset="0"/>
                        </a:rPr>
                        <a:t>Streptococcal toxic-shock syndrome </a:t>
                      </a:r>
                    </a:p>
                  </a:txBody>
                  <a:tcPr marL="5273" marR="5273" marT="5273" marB="0" anchor="b">
                    <a:lnL>
                      <a:noFill/>
                    </a:lnL>
                    <a:lnR>
                      <a:noFill/>
                    </a:lnR>
                    <a:lnT>
                      <a:noFill/>
                    </a:lnT>
                    <a:lnB>
                      <a:noFill/>
                    </a:lnB>
                  </a:tcPr>
                </a:tc>
              </a:tr>
              <a:tr h="110724">
                <a:tc>
                  <a:txBody>
                    <a:bodyPr/>
                    <a:lstStyle/>
                    <a:p>
                      <a:pPr algn="l" fontAlgn="b"/>
                      <a:r>
                        <a:rPr lang="en-US" sz="950" b="0" i="0" u="none" strike="noStrike" dirty="0">
                          <a:effectLst/>
                          <a:latin typeface="Calibri" panose="020F0502020204030204" pitchFamily="34" charset="0"/>
                        </a:rPr>
                        <a:t>Syphilis: </a:t>
                      </a:r>
                    </a:p>
                  </a:txBody>
                  <a:tcPr marL="5273" marR="5273" marT="5273" marB="0" anchor="b">
                    <a:lnL>
                      <a:noFill/>
                    </a:lnL>
                    <a:lnR>
                      <a:noFill/>
                    </a:lnR>
                    <a:lnT>
                      <a:noFill/>
                    </a:lnT>
                    <a:lnB>
                      <a:noFill/>
                    </a:lnB>
                    <a:solidFill>
                      <a:srgbClr val="F2F2F2"/>
                    </a:solidFill>
                  </a:tcPr>
                </a:tc>
              </a:tr>
              <a:tr h="110724">
                <a:tc>
                  <a:txBody>
                    <a:bodyPr/>
                    <a:lstStyle/>
                    <a:p>
                      <a:pPr algn="l" fontAlgn="b"/>
                      <a:r>
                        <a:rPr lang="en-US" sz="950" b="0" i="0" u="none" strike="noStrike" dirty="0">
                          <a:effectLst/>
                          <a:latin typeface="Calibri" panose="020F0502020204030204" pitchFamily="34" charset="0"/>
                        </a:rPr>
                        <a:t>     primary</a:t>
                      </a:r>
                    </a:p>
                  </a:txBody>
                  <a:tcPr marL="5273" marR="5273" marT="5273" marB="0" anchor="b">
                    <a:lnL>
                      <a:noFill/>
                    </a:lnL>
                    <a:lnR>
                      <a:noFill/>
                    </a:lnR>
                    <a:lnT>
                      <a:noFill/>
                    </a:lnT>
                    <a:lnB>
                      <a:noFill/>
                    </a:lnB>
                  </a:tcPr>
                </a:tc>
              </a:tr>
              <a:tr h="110724">
                <a:tc>
                  <a:txBody>
                    <a:bodyPr/>
                    <a:lstStyle/>
                    <a:p>
                      <a:pPr algn="l" fontAlgn="b"/>
                      <a:r>
                        <a:rPr lang="en-US" sz="950" b="0" i="0" u="none" strike="noStrike" dirty="0">
                          <a:effectLst/>
                          <a:latin typeface="Calibri" panose="020F0502020204030204" pitchFamily="34" charset="0"/>
                        </a:rPr>
                        <a:t>     secondary</a:t>
                      </a:r>
                    </a:p>
                  </a:txBody>
                  <a:tcPr marL="5273" marR="5273" marT="5273" marB="0" anchor="b">
                    <a:lnL>
                      <a:noFill/>
                    </a:lnL>
                    <a:lnR>
                      <a:noFill/>
                    </a:lnR>
                    <a:lnT>
                      <a:noFill/>
                    </a:lnT>
                    <a:lnB>
                      <a:noFill/>
                    </a:lnB>
                  </a:tcPr>
                </a:tc>
              </a:tr>
              <a:tr h="110724">
                <a:tc>
                  <a:txBody>
                    <a:bodyPr/>
                    <a:lstStyle/>
                    <a:p>
                      <a:pPr algn="l" fontAlgn="b"/>
                      <a:r>
                        <a:rPr lang="en-US" sz="950" b="0" i="0" u="none" strike="noStrike" dirty="0">
                          <a:effectLst/>
                          <a:latin typeface="Calibri" panose="020F0502020204030204" pitchFamily="34" charset="0"/>
                        </a:rPr>
                        <a:t>     early latent</a:t>
                      </a:r>
                    </a:p>
                  </a:txBody>
                  <a:tcPr marL="5273" marR="5273" marT="5273" marB="0" anchor="b">
                    <a:lnL>
                      <a:noFill/>
                    </a:lnL>
                    <a:lnR>
                      <a:noFill/>
                    </a:lnR>
                    <a:lnT>
                      <a:noFill/>
                    </a:lnT>
                    <a:lnB>
                      <a:noFill/>
                    </a:lnB>
                  </a:tcPr>
                </a:tc>
              </a:tr>
              <a:tr h="110724">
                <a:tc>
                  <a:txBody>
                    <a:bodyPr/>
                    <a:lstStyle/>
                    <a:p>
                      <a:pPr algn="l" fontAlgn="b"/>
                      <a:r>
                        <a:rPr lang="en-US" sz="950" b="0" i="0" u="none" strike="noStrike" dirty="0">
                          <a:effectLst/>
                          <a:latin typeface="Calibri" panose="020F0502020204030204" pitchFamily="34" charset="0"/>
                        </a:rPr>
                        <a:t>     late latent</a:t>
                      </a:r>
                    </a:p>
                  </a:txBody>
                  <a:tcPr marL="5273" marR="5273" marT="5273" marB="0" anchor="b">
                    <a:lnL>
                      <a:noFill/>
                    </a:lnL>
                    <a:lnR>
                      <a:noFill/>
                    </a:lnR>
                    <a:lnT>
                      <a:noFill/>
                    </a:lnT>
                    <a:lnB>
                      <a:noFill/>
                    </a:lnB>
                  </a:tcPr>
                </a:tc>
              </a:tr>
              <a:tr h="110724">
                <a:tc>
                  <a:txBody>
                    <a:bodyPr/>
                    <a:lstStyle/>
                    <a:p>
                      <a:pPr algn="l" fontAlgn="b"/>
                      <a:r>
                        <a:rPr lang="en-US" sz="950" b="0" i="0" u="none" strike="noStrike" dirty="0">
                          <a:effectLst/>
                          <a:latin typeface="Calibri" panose="020F0502020204030204" pitchFamily="34" charset="0"/>
                        </a:rPr>
                        <a:t>     latent unknown duration</a:t>
                      </a:r>
                    </a:p>
                  </a:txBody>
                  <a:tcPr marL="5273" marR="5273" marT="5273" marB="0" anchor="b">
                    <a:lnL>
                      <a:noFill/>
                    </a:lnL>
                    <a:lnR>
                      <a:noFill/>
                    </a:lnR>
                    <a:lnT>
                      <a:noFill/>
                    </a:lnT>
                    <a:lnB>
                      <a:noFill/>
                    </a:lnB>
                  </a:tcPr>
                </a:tc>
              </a:tr>
              <a:tr h="110724">
                <a:tc>
                  <a:txBody>
                    <a:bodyPr/>
                    <a:lstStyle/>
                    <a:p>
                      <a:pPr algn="l" fontAlgn="b"/>
                      <a:r>
                        <a:rPr lang="en-US" sz="950" b="0" i="0" u="none" strike="noStrike" dirty="0">
                          <a:effectLst/>
                          <a:latin typeface="Calibri" panose="020F0502020204030204" pitchFamily="34" charset="0"/>
                        </a:rPr>
                        <a:t>     Neurosyphilis</a:t>
                      </a:r>
                    </a:p>
                  </a:txBody>
                  <a:tcPr marL="5273" marR="5273" marT="5273" marB="0" anchor="b">
                    <a:lnL>
                      <a:noFill/>
                    </a:lnL>
                    <a:lnR>
                      <a:noFill/>
                    </a:lnR>
                    <a:lnT>
                      <a:noFill/>
                    </a:lnT>
                    <a:lnB>
                      <a:noFill/>
                    </a:lnB>
                  </a:tcPr>
                </a:tc>
              </a:tr>
              <a:tr h="110724">
                <a:tc>
                  <a:txBody>
                    <a:bodyPr/>
                    <a:lstStyle/>
                    <a:p>
                      <a:pPr algn="l" fontAlgn="b"/>
                      <a:r>
                        <a:rPr lang="en-US" sz="950" b="0" i="0" u="none" strike="noStrike" dirty="0">
                          <a:effectLst/>
                          <a:latin typeface="Calibri" panose="020F0502020204030204" pitchFamily="34" charset="0"/>
                        </a:rPr>
                        <a:t>     late, non-neurological</a:t>
                      </a:r>
                    </a:p>
                  </a:txBody>
                  <a:tcPr marL="5273" marR="5273" marT="5273" marB="0" anchor="b">
                    <a:lnL>
                      <a:noFill/>
                    </a:lnL>
                    <a:lnR>
                      <a:noFill/>
                    </a:lnR>
                    <a:lnT>
                      <a:noFill/>
                    </a:lnT>
                    <a:lnB>
                      <a:noFill/>
                    </a:lnB>
                  </a:tcPr>
                </a:tc>
              </a:tr>
              <a:tr h="110724">
                <a:tc>
                  <a:txBody>
                    <a:bodyPr/>
                    <a:lstStyle/>
                    <a:p>
                      <a:pPr algn="l" fontAlgn="b"/>
                      <a:r>
                        <a:rPr lang="en-US" sz="950" b="0" i="0" u="none" strike="noStrike" dirty="0">
                          <a:effectLst/>
                          <a:latin typeface="Calibri" panose="020F0502020204030204" pitchFamily="34" charset="0"/>
                        </a:rPr>
                        <a:t>     congenital</a:t>
                      </a:r>
                    </a:p>
                  </a:txBody>
                  <a:tcPr marL="5273" marR="5273" marT="5273" marB="0" anchor="b">
                    <a:lnL>
                      <a:noFill/>
                    </a:lnL>
                    <a:lnR>
                      <a:noFill/>
                    </a:lnR>
                    <a:lnT>
                      <a:noFill/>
                    </a:lnT>
                    <a:lnB>
                      <a:noFill/>
                    </a:lnB>
                  </a:tcPr>
                </a:tc>
              </a:tr>
              <a:tr h="110724">
                <a:tc>
                  <a:txBody>
                    <a:bodyPr/>
                    <a:lstStyle/>
                    <a:p>
                      <a:pPr algn="l" fontAlgn="b"/>
                      <a:r>
                        <a:rPr lang="en-US" sz="950" b="0" i="0" u="none" strike="noStrike" dirty="0">
                          <a:effectLst/>
                          <a:latin typeface="Calibri" panose="020F0502020204030204" pitchFamily="34" charset="0"/>
                        </a:rPr>
                        <a:t>Tetanus</a:t>
                      </a:r>
                    </a:p>
                  </a:txBody>
                  <a:tcPr marL="5273" marR="5273" marT="5273" marB="0" anchor="b">
                    <a:lnL>
                      <a:noFill/>
                    </a:lnL>
                    <a:lnR>
                      <a:noFill/>
                    </a:lnR>
                    <a:lnT>
                      <a:noFill/>
                    </a:lnT>
                    <a:lnB>
                      <a:noFill/>
                    </a:lnB>
                  </a:tcPr>
                </a:tc>
              </a:tr>
              <a:tr h="110724">
                <a:tc>
                  <a:txBody>
                    <a:bodyPr/>
                    <a:lstStyle/>
                    <a:p>
                      <a:pPr algn="l" fontAlgn="b"/>
                      <a:r>
                        <a:rPr lang="en-US" sz="950" b="0" i="0" u="none" strike="noStrike" dirty="0">
                          <a:effectLst/>
                          <a:latin typeface="Calibri" panose="020F0502020204030204" pitchFamily="34" charset="0"/>
                        </a:rPr>
                        <a:t>Toxic shock syndrome (other than Streptococcal) </a:t>
                      </a:r>
                    </a:p>
                  </a:txBody>
                  <a:tcPr marL="5273" marR="5273" marT="5273" marB="0" anchor="b">
                    <a:lnL>
                      <a:noFill/>
                    </a:lnL>
                    <a:lnR>
                      <a:noFill/>
                    </a:lnR>
                    <a:lnT>
                      <a:noFill/>
                    </a:lnT>
                    <a:lnB>
                      <a:noFill/>
                    </a:lnB>
                  </a:tcPr>
                </a:tc>
              </a:tr>
              <a:tr h="110724">
                <a:tc>
                  <a:txBody>
                    <a:bodyPr/>
                    <a:lstStyle/>
                    <a:p>
                      <a:pPr algn="l" fontAlgn="b"/>
                      <a:r>
                        <a:rPr lang="en-US" sz="950" b="0" i="0" u="none" strike="noStrike" dirty="0">
                          <a:effectLst/>
                          <a:latin typeface="Calibri" panose="020F0502020204030204" pitchFamily="34" charset="0"/>
                        </a:rPr>
                        <a:t>Trichinellosis </a:t>
                      </a:r>
                    </a:p>
                  </a:txBody>
                  <a:tcPr marL="5273" marR="5273" marT="5273" marB="0" anchor="b">
                    <a:lnL>
                      <a:noFill/>
                    </a:lnL>
                    <a:lnR>
                      <a:noFill/>
                    </a:lnR>
                    <a:lnT>
                      <a:noFill/>
                    </a:lnT>
                    <a:lnB>
                      <a:noFill/>
                    </a:lnB>
                  </a:tcPr>
                </a:tc>
              </a:tr>
              <a:tr h="110724">
                <a:tc>
                  <a:txBody>
                    <a:bodyPr/>
                    <a:lstStyle/>
                    <a:p>
                      <a:pPr algn="l" fontAlgn="b"/>
                      <a:r>
                        <a:rPr lang="en-US" sz="950" b="0" i="0" u="none" strike="noStrike" dirty="0">
                          <a:effectLst/>
                          <a:latin typeface="Calibri" panose="020F0502020204030204" pitchFamily="34" charset="0"/>
                        </a:rPr>
                        <a:t>Tuberculosis </a:t>
                      </a:r>
                    </a:p>
                  </a:txBody>
                  <a:tcPr marL="5273" marR="5273" marT="5273" marB="0" anchor="b">
                    <a:lnL>
                      <a:noFill/>
                    </a:lnL>
                    <a:lnR>
                      <a:noFill/>
                    </a:lnR>
                    <a:lnT>
                      <a:noFill/>
                    </a:lnT>
                    <a:lnB>
                      <a:noFill/>
                    </a:lnB>
                  </a:tcPr>
                </a:tc>
              </a:tr>
              <a:tr h="110724">
                <a:tc>
                  <a:txBody>
                    <a:bodyPr/>
                    <a:lstStyle/>
                    <a:p>
                      <a:pPr algn="l" fontAlgn="b"/>
                      <a:r>
                        <a:rPr lang="en-US" sz="950" b="0" i="0" u="none" strike="noStrike" dirty="0">
                          <a:effectLst/>
                          <a:latin typeface="Calibri" panose="020F0502020204030204" pitchFamily="34" charset="0"/>
                        </a:rPr>
                        <a:t>Tularemia </a:t>
                      </a:r>
                    </a:p>
                  </a:txBody>
                  <a:tcPr marL="5273" marR="5273" marT="5273" marB="0" anchor="b">
                    <a:lnL>
                      <a:noFill/>
                    </a:lnL>
                    <a:lnR>
                      <a:noFill/>
                    </a:lnR>
                    <a:lnT>
                      <a:noFill/>
                    </a:lnT>
                    <a:lnB>
                      <a:noFill/>
                    </a:lnB>
                  </a:tcPr>
                </a:tc>
              </a:tr>
              <a:tr h="110724">
                <a:tc>
                  <a:txBody>
                    <a:bodyPr/>
                    <a:lstStyle/>
                    <a:p>
                      <a:pPr algn="l" fontAlgn="b"/>
                      <a:r>
                        <a:rPr lang="en-US" sz="950" b="0" i="0" u="none" strike="noStrike" dirty="0">
                          <a:effectLst/>
                          <a:latin typeface="Calibri" panose="020F0502020204030204" pitchFamily="34" charset="0"/>
                        </a:rPr>
                        <a:t>Typhoid fever </a:t>
                      </a:r>
                    </a:p>
                  </a:txBody>
                  <a:tcPr marL="5273" marR="5273" marT="5273" marB="0" anchor="b">
                    <a:lnL>
                      <a:noFill/>
                    </a:lnL>
                    <a:lnR>
                      <a:noFill/>
                    </a:lnR>
                    <a:lnT>
                      <a:noFill/>
                    </a:lnT>
                    <a:lnB>
                      <a:noFill/>
                    </a:lnB>
                  </a:tcPr>
                </a:tc>
              </a:tr>
              <a:tr h="110724">
                <a:tc>
                  <a:txBody>
                    <a:bodyPr/>
                    <a:lstStyle/>
                    <a:p>
                      <a:pPr algn="l" fontAlgn="b"/>
                      <a:r>
                        <a:rPr lang="en-US" sz="950" b="0" i="0" u="none" strike="noStrike" dirty="0">
                          <a:effectLst/>
                          <a:latin typeface="Calibri" panose="020F0502020204030204" pitchFamily="34" charset="0"/>
                        </a:rPr>
                        <a:t>Vancomycin - intermediate </a:t>
                      </a:r>
                      <a:r>
                        <a:rPr lang="en-US" sz="950" b="0" i="1" u="none" strike="noStrike" dirty="0">
                          <a:effectLst/>
                          <a:latin typeface="Calibri" panose="020F0502020204030204" pitchFamily="34" charset="0"/>
                        </a:rPr>
                        <a:t>Staphylococcus aureus</a:t>
                      </a:r>
                      <a:r>
                        <a:rPr lang="en-US" sz="950" b="0" i="0" u="none" strike="noStrike" dirty="0">
                          <a:effectLst/>
                          <a:latin typeface="Calibri" panose="020F0502020204030204" pitchFamily="34" charset="0"/>
                        </a:rPr>
                        <a:t> (VISA)</a:t>
                      </a:r>
                    </a:p>
                  </a:txBody>
                  <a:tcPr marL="5273" marR="5273" marT="5273" marB="0" anchor="b">
                    <a:lnL>
                      <a:noFill/>
                    </a:lnL>
                    <a:lnR>
                      <a:noFill/>
                    </a:lnR>
                    <a:lnT>
                      <a:noFill/>
                    </a:lnT>
                    <a:lnB>
                      <a:noFill/>
                    </a:lnB>
                  </a:tcPr>
                </a:tc>
              </a:tr>
              <a:tr h="110724">
                <a:tc>
                  <a:txBody>
                    <a:bodyPr/>
                    <a:lstStyle/>
                    <a:p>
                      <a:pPr algn="l" fontAlgn="b"/>
                      <a:r>
                        <a:rPr lang="en-US" sz="950" b="0" i="0" u="none" strike="noStrike" dirty="0">
                          <a:effectLst/>
                          <a:latin typeface="Calibri" panose="020F0502020204030204" pitchFamily="34" charset="0"/>
                        </a:rPr>
                        <a:t>Vancomycin-resistant </a:t>
                      </a:r>
                      <a:r>
                        <a:rPr lang="en-US" sz="950" b="0" i="1" u="none" strike="noStrike" dirty="0">
                          <a:effectLst/>
                          <a:latin typeface="Calibri" panose="020F0502020204030204" pitchFamily="34" charset="0"/>
                        </a:rPr>
                        <a:t>Staphylococcus aureus</a:t>
                      </a:r>
                      <a:r>
                        <a:rPr lang="en-US" sz="950" b="0" i="0" u="none" strike="noStrike" dirty="0">
                          <a:effectLst/>
                          <a:latin typeface="Calibri" panose="020F0502020204030204" pitchFamily="34" charset="0"/>
                        </a:rPr>
                        <a:t> (VRSA)</a:t>
                      </a:r>
                    </a:p>
                  </a:txBody>
                  <a:tcPr marL="5273" marR="5273" marT="5273" marB="0" anchor="b">
                    <a:lnL>
                      <a:noFill/>
                    </a:lnL>
                    <a:lnR>
                      <a:noFill/>
                    </a:lnR>
                    <a:lnT>
                      <a:noFill/>
                    </a:lnT>
                    <a:lnB>
                      <a:noFill/>
                    </a:lnB>
                  </a:tcPr>
                </a:tc>
              </a:tr>
              <a:tr h="110724">
                <a:tc>
                  <a:txBody>
                    <a:bodyPr/>
                    <a:lstStyle/>
                    <a:p>
                      <a:pPr algn="l" fontAlgn="b"/>
                      <a:r>
                        <a:rPr lang="en-US" sz="950" b="0" i="0" u="none" strike="noStrike" dirty="0">
                          <a:effectLst/>
                          <a:latin typeface="Calibri" panose="020F0502020204030204" pitchFamily="34" charset="0"/>
                        </a:rPr>
                        <a:t>Varicella (morbidity)</a:t>
                      </a:r>
                    </a:p>
                  </a:txBody>
                  <a:tcPr marL="5273" marR="5273" marT="5273" marB="0" anchor="b">
                    <a:lnL>
                      <a:noFill/>
                    </a:lnL>
                    <a:lnR>
                      <a:noFill/>
                    </a:lnR>
                    <a:lnT>
                      <a:noFill/>
                    </a:lnT>
                    <a:lnB>
                      <a:noFill/>
                    </a:lnB>
                  </a:tcPr>
                </a:tc>
              </a:tr>
              <a:tr h="110724">
                <a:tc>
                  <a:txBody>
                    <a:bodyPr/>
                    <a:lstStyle/>
                    <a:p>
                      <a:pPr algn="l" fontAlgn="b"/>
                      <a:r>
                        <a:rPr lang="en-US" sz="950" b="0" i="0" u="none" strike="noStrike" dirty="0">
                          <a:effectLst/>
                          <a:latin typeface="Calibri" panose="020F0502020204030204" pitchFamily="34" charset="0"/>
                        </a:rPr>
                        <a:t>Varicella deaths </a:t>
                      </a:r>
                    </a:p>
                  </a:txBody>
                  <a:tcPr marL="5273" marR="5273" marT="5273" marB="0" anchor="b">
                    <a:lnL>
                      <a:noFill/>
                    </a:lnL>
                    <a:lnR>
                      <a:noFill/>
                    </a:lnR>
                    <a:lnT>
                      <a:noFill/>
                    </a:lnT>
                    <a:lnB>
                      <a:noFill/>
                    </a:lnB>
                  </a:tcPr>
                </a:tc>
              </a:tr>
              <a:tr h="110724">
                <a:tc>
                  <a:txBody>
                    <a:bodyPr/>
                    <a:lstStyle/>
                    <a:p>
                      <a:pPr algn="l" fontAlgn="b"/>
                      <a:r>
                        <a:rPr lang="en-US" sz="950" b="0" i="0" u="none" strike="noStrike" dirty="0">
                          <a:effectLst/>
                          <a:latin typeface="Calibri" panose="020F0502020204030204" pitchFamily="34" charset="0"/>
                        </a:rPr>
                        <a:t>Vibriosis </a:t>
                      </a:r>
                    </a:p>
                  </a:txBody>
                  <a:tcPr marL="5273" marR="5273" marT="5273" marB="0" anchor="b">
                    <a:lnL>
                      <a:noFill/>
                    </a:lnL>
                    <a:lnR>
                      <a:noFill/>
                    </a:lnR>
                    <a:lnT>
                      <a:noFill/>
                    </a:lnT>
                    <a:lnB>
                      <a:noFill/>
                    </a:lnB>
                  </a:tcPr>
                </a:tc>
              </a:tr>
              <a:tr h="110724">
                <a:tc>
                  <a:txBody>
                    <a:bodyPr/>
                    <a:lstStyle/>
                    <a:p>
                      <a:pPr algn="l" fontAlgn="b"/>
                      <a:r>
                        <a:rPr lang="en-US" sz="950" b="0" i="0" u="none" strike="noStrike" dirty="0">
                          <a:effectLst/>
                          <a:latin typeface="Calibri" panose="020F0502020204030204" pitchFamily="34" charset="0"/>
                        </a:rPr>
                        <a:t>Viral Hemorrhagic Fevers:</a:t>
                      </a:r>
                    </a:p>
                  </a:txBody>
                  <a:tcPr marL="5273" marR="5273" marT="5273" marB="0" anchor="b">
                    <a:lnL>
                      <a:noFill/>
                    </a:lnL>
                    <a:lnR>
                      <a:noFill/>
                    </a:lnR>
                    <a:lnT>
                      <a:noFill/>
                    </a:lnT>
                    <a:lnB>
                      <a:noFill/>
                    </a:lnB>
                    <a:solidFill>
                      <a:srgbClr val="F2F2F2"/>
                    </a:solidFill>
                  </a:tcPr>
                </a:tc>
              </a:tr>
              <a:tr h="110724">
                <a:tc>
                  <a:txBody>
                    <a:bodyPr/>
                    <a:lstStyle/>
                    <a:p>
                      <a:pPr algn="l" fontAlgn="b"/>
                      <a:r>
                        <a:rPr lang="en-US" sz="950" b="0" i="0" u="none" strike="noStrike" dirty="0">
                          <a:solidFill>
                            <a:srgbClr val="FF0000"/>
                          </a:solidFill>
                          <a:effectLst/>
                          <a:latin typeface="Calibri" panose="020F0502020204030204" pitchFamily="34" charset="0"/>
                        </a:rPr>
                        <a:t>     Ebola hemorrhagic fever</a:t>
                      </a:r>
                    </a:p>
                  </a:txBody>
                  <a:tcPr marL="5273" marR="5273" marT="5273" marB="0" anchor="b">
                    <a:lnL>
                      <a:noFill/>
                    </a:lnL>
                    <a:lnR>
                      <a:noFill/>
                    </a:lnR>
                    <a:lnT>
                      <a:noFill/>
                    </a:lnT>
                    <a:lnB>
                      <a:noFill/>
                    </a:lnB>
                  </a:tcPr>
                </a:tc>
              </a:tr>
              <a:tr h="110724">
                <a:tc>
                  <a:txBody>
                    <a:bodyPr/>
                    <a:lstStyle/>
                    <a:p>
                      <a:pPr algn="l" fontAlgn="b"/>
                      <a:r>
                        <a:rPr lang="en-US" sz="950" b="0" i="0" u="none" strike="noStrike" dirty="0">
                          <a:solidFill>
                            <a:srgbClr val="FF0000"/>
                          </a:solidFill>
                          <a:effectLst/>
                          <a:latin typeface="Calibri" panose="020F0502020204030204" pitchFamily="34" charset="0"/>
                        </a:rPr>
                        <a:t>     Marbug fever</a:t>
                      </a:r>
                    </a:p>
                  </a:txBody>
                  <a:tcPr marL="5273" marR="5273" marT="5273" marB="0" anchor="b">
                    <a:lnL>
                      <a:noFill/>
                    </a:lnL>
                    <a:lnR>
                      <a:noFill/>
                    </a:lnR>
                    <a:lnT>
                      <a:noFill/>
                    </a:lnT>
                    <a:lnB>
                      <a:noFill/>
                    </a:lnB>
                  </a:tcPr>
                </a:tc>
              </a:tr>
              <a:tr h="110724">
                <a:tc>
                  <a:txBody>
                    <a:bodyPr/>
                    <a:lstStyle/>
                    <a:p>
                      <a:pPr algn="l" fontAlgn="b"/>
                      <a:r>
                        <a:rPr lang="en-US" sz="950" b="0" i="0" u="none" strike="noStrike" dirty="0">
                          <a:solidFill>
                            <a:srgbClr val="FF0000"/>
                          </a:solidFill>
                          <a:effectLst/>
                          <a:latin typeface="Calibri" panose="020F0502020204030204" pitchFamily="34" charset="0"/>
                        </a:rPr>
                        <a:t>     Crimean-congo hemorrhagic fever</a:t>
                      </a:r>
                    </a:p>
                  </a:txBody>
                  <a:tcPr marL="5273" marR="5273" marT="5273" marB="0" anchor="b">
                    <a:lnL>
                      <a:noFill/>
                    </a:lnL>
                    <a:lnR>
                      <a:noFill/>
                    </a:lnR>
                    <a:lnT>
                      <a:noFill/>
                    </a:lnT>
                    <a:lnB>
                      <a:noFill/>
                    </a:lnB>
                  </a:tcPr>
                </a:tc>
              </a:tr>
              <a:tr h="110724">
                <a:tc>
                  <a:txBody>
                    <a:bodyPr/>
                    <a:lstStyle/>
                    <a:p>
                      <a:pPr algn="l" fontAlgn="b"/>
                      <a:r>
                        <a:rPr lang="en-US" sz="950" b="0" i="0" u="none" strike="noStrike" dirty="0">
                          <a:solidFill>
                            <a:srgbClr val="FF0000"/>
                          </a:solidFill>
                          <a:effectLst/>
                          <a:latin typeface="Calibri" panose="020F0502020204030204" pitchFamily="34" charset="0"/>
                        </a:rPr>
                        <a:t>     Lassa fever</a:t>
                      </a:r>
                    </a:p>
                  </a:txBody>
                  <a:tcPr marL="5273" marR="5273" marT="5273" marB="0" anchor="b">
                    <a:lnL>
                      <a:noFill/>
                    </a:lnL>
                    <a:lnR>
                      <a:noFill/>
                    </a:lnR>
                    <a:lnT>
                      <a:noFill/>
                    </a:lnT>
                    <a:lnB>
                      <a:noFill/>
                    </a:lnB>
                  </a:tcPr>
                </a:tc>
              </a:tr>
              <a:tr h="110724">
                <a:tc>
                  <a:txBody>
                    <a:bodyPr/>
                    <a:lstStyle/>
                    <a:p>
                      <a:pPr algn="l" fontAlgn="b"/>
                      <a:r>
                        <a:rPr lang="en-US" sz="950" b="0" i="0" u="none" strike="noStrike" dirty="0">
                          <a:solidFill>
                            <a:srgbClr val="FF0000"/>
                          </a:solidFill>
                          <a:effectLst/>
                          <a:latin typeface="Calibri" panose="020F0502020204030204" pitchFamily="34" charset="0"/>
                        </a:rPr>
                        <a:t>     Junin (Argentine) hemorrhagic fever</a:t>
                      </a:r>
                    </a:p>
                  </a:txBody>
                  <a:tcPr marL="5273" marR="5273" marT="5273" marB="0" anchor="b">
                    <a:lnL>
                      <a:noFill/>
                    </a:lnL>
                    <a:lnR>
                      <a:noFill/>
                    </a:lnR>
                    <a:lnT>
                      <a:noFill/>
                    </a:lnT>
                    <a:lnB>
                      <a:noFill/>
                    </a:lnB>
                  </a:tcPr>
                </a:tc>
              </a:tr>
              <a:tr h="110724">
                <a:tc>
                  <a:txBody>
                    <a:bodyPr/>
                    <a:lstStyle/>
                    <a:p>
                      <a:pPr algn="l" fontAlgn="b"/>
                      <a:r>
                        <a:rPr lang="en-US" sz="950" b="0" i="0" u="none" strike="noStrike" dirty="0">
                          <a:solidFill>
                            <a:srgbClr val="FF0000"/>
                          </a:solidFill>
                          <a:effectLst/>
                          <a:latin typeface="Calibri" panose="020F0502020204030204" pitchFamily="34" charset="0"/>
                        </a:rPr>
                        <a:t>     Machupo (Bolivian) hemorrhagic fever</a:t>
                      </a:r>
                    </a:p>
                  </a:txBody>
                  <a:tcPr marL="5273" marR="5273" marT="5273" marB="0" anchor="b">
                    <a:lnL>
                      <a:noFill/>
                    </a:lnL>
                    <a:lnR>
                      <a:noFill/>
                    </a:lnR>
                    <a:lnT>
                      <a:noFill/>
                    </a:lnT>
                    <a:lnB>
                      <a:noFill/>
                    </a:lnB>
                  </a:tcPr>
                </a:tc>
              </a:tr>
              <a:tr h="110724">
                <a:tc>
                  <a:txBody>
                    <a:bodyPr/>
                    <a:lstStyle/>
                    <a:p>
                      <a:pPr algn="l" fontAlgn="b"/>
                      <a:r>
                        <a:rPr lang="en-US" sz="950" b="0" i="0" u="none" strike="noStrike" dirty="0">
                          <a:solidFill>
                            <a:srgbClr val="FF0000"/>
                          </a:solidFill>
                          <a:effectLst/>
                          <a:latin typeface="Calibri" panose="020F0502020204030204" pitchFamily="34" charset="0"/>
                        </a:rPr>
                        <a:t>     Sabia-associated (Braziliam) hemorrhagic fever</a:t>
                      </a:r>
                    </a:p>
                  </a:txBody>
                  <a:tcPr marL="5273" marR="5273" marT="5273" marB="0" anchor="b">
                    <a:lnL>
                      <a:noFill/>
                    </a:lnL>
                    <a:lnR>
                      <a:noFill/>
                    </a:lnR>
                    <a:lnT>
                      <a:noFill/>
                    </a:lnT>
                    <a:lnB>
                      <a:noFill/>
                    </a:lnB>
                  </a:tcPr>
                </a:tc>
              </a:tr>
              <a:tr h="110724">
                <a:tc>
                  <a:txBody>
                    <a:bodyPr/>
                    <a:lstStyle/>
                    <a:p>
                      <a:pPr algn="l" fontAlgn="b"/>
                      <a:r>
                        <a:rPr lang="en-US" sz="950" b="0" i="0" u="none" strike="noStrike" dirty="0">
                          <a:solidFill>
                            <a:srgbClr val="FF0000"/>
                          </a:solidFill>
                          <a:effectLst/>
                          <a:latin typeface="Calibri" panose="020F0502020204030204" pitchFamily="34" charset="0"/>
                        </a:rPr>
                        <a:t>     Lujo Virus (organism)</a:t>
                      </a:r>
                    </a:p>
                  </a:txBody>
                  <a:tcPr marL="5273" marR="5273" marT="5273" marB="0" anchor="b">
                    <a:lnL>
                      <a:noFill/>
                    </a:lnL>
                    <a:lnR>
                      <a:noFill/>
                    </a:lnR>
                    <a:lnT>
                      <a:noFill/>
                    </a:lnT>
                    <a:lnB>
                      <a:noFill/>
                    </a:lnB>
                  </a:tcPr>
                </a:tc>
              </a:tr>
              <a:tr h="110724">
                <a:tc>
                  <a:txBody>
                    <a:bodyPr/>
                    <a:lstStyle/>
                    <a:p>
                      <a:pPr algn="l" fontAlgn="b"/>
                      <a:r>
                        <a:rPr lang="en-US" sz="950" b="0" i="0" u="none" strike="noStrike" dirty="0">
                          <a:solidFill>
                            <a:srgbClr val="FF0000"/>
                          </a:solidFill>
                          <a:effectLst/>
                          <a:latin typeface="Calibri" panose="020F0502020204030204" pitchFamily="34" charset="0"/>
                        </a:rPr>
                        <a:t>     Guanarito hemorrhagic fever</a:t>
                      </a:r>
                    </a:p>
                  </a:txBody>
                  <a:tcPr marL="5273" marR="5273" marT="5273" marB="0" anchor="b">
                    <a:lnL>
                      <a:noFill/>
                    </a:lnL>
                    <a:lnR>
                      <a:noFill/>
                    </a:lnR>
                    <a:lnT>
                      <a:noFill/>
                    </a:lnT>
                    <a:lnB>
                      <a:noFill/>
                    </a:lnB>
                  </a:tcPr>
                </a:tc>
              </a:tr>
              <a:tr h="110724">
                <a:tc>
                  <a:txBody>
                    <a:bodyPr/>
                    <a:lstStyle/>
                    <a:p>
                      <a:pPr algn="l" fontAlgn="b"/>
                      <a:r>
                        <a:rPr lang="en-US" sz="950" b="0" i="0" u="none" strike="noStrike" dirty="0">
                          <a:effectLst/>
                          <a:latin typeface="Calibri" panose="020F0502020204030204" pitchFamily="34" charset="0"/>
                        </a:rPr>
                        <a:t>Yellow fever </a:t>
                      </a:r>
                    </a:p>
                  </a:txBody>
                  <a:tcPr marL="5273" marR="5273" marT="5273" marB="0" anchor="b">
                    <a:lnL>
                      <a:noFill/>
                    </a:lnL>
                    <a:lnR>
                      <a:noFill/>
                    </a:lnR>
                    <a:lnT>
                      <a:noFill/>
                    </a:lnT>
                    <a:lnB>
                      <a:noFill/>
                    </a:lnB>
                  </a:tcPr>
                </a:tc>
              </a:tr>
            </a:tbl>
          </a:graphicData>
        </a:graphic>
      </p:graphicFrame>
    </p:spTree>
    <p:extLst>
      <p:ext uri="{BB962C8B-B14F-4D97-AF65-F5344CB8AC3E}">
        <p14:creationId xmlns:p14="http://schemas.microsoft.com/office/powerpoint/2010/main" val="280791137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BULLETTYPE" val="3"/>
  <p:tag name="RESPCOUNTERSTYLE" val="-1"/>
  <p:tag name="INPUTSOURCE" val="1"/>
  <p:tag name="BACKUPMAINTENANCE" val="7"/>
  <p:tag name="ROTATIONINTERVAL" val="2"/>
  <p:tag name="RACERSMAXDISPLAYED" val="5"/>
  <p:tag name="TEAMSINLEADERBOARD" val="5"/>
  <p:tag name="BUBBLEVALUEFORMAT" val="0.0"/>
  <p:tag name="CUSTOMCELLFORECOLOR" val="-16777216"/>
  <p:tag name="CUSTOMCELLBACKCOLOR4" val="-8355712"/>
  <p:tag name="DISPLAYDEVICEID" val="True"/>
  <p:tag name="GRIDSIZE" val="{Width=800, Height=600}"/>
  <p:tag name="CHARTLABELS" val="0"/>
  <p:tag name="PARTLISTDEFAULT" val="0"/>
  <p:tag name="INCORRECTPOINTVALUE" val="0"/>
  <p:tag name="AUTOADJUSTPARTRANGE" val="True"/>
  <p:tag name="FIBNUMRESULTS" val="5"/>
  <p:tag name="PRRESPONSE2" val="9"/>
  <p:tag name="PRRESPONSE6" val="5"/>
  <p:tag name="PRRESPONSE10" val="1"/>
  <p:tag name="POWERPOINTVERSION" val="12.0"/>
  <p:tag name="CSVFORMAT" val="0"/>
  <p:tag name="RESPCOUNTERFORMAT" val="0"/>
  <p:tag name="ALLOWDUPLICATES" val="False"/>
  <p:tag name="REVIEWONLY" val="False"/>
  <p:tag name="RACEANIMATIONSPEED" val="3"/>
  <p:tag name="BUBBLENAMEVISIBLE" val="True"/>
  <p:tag name="CUSTOMGRIDBACKCOLOR" val="-2830136"/>
  <p:tag name="USESCHEMECOLORS" val="True"/>
  <p:tag name="GRIDROTATIONINTERVAL" val="2"/>
  <p:tag name="CHARTCOLORS" val="0"/>
  <p:tag name="INCLUDEPPT" val="True"/>
  <p:tag name="REALTIMEBACKUPPATH" val="(None)"/>
  <p:tag name="FIBDISPLAYRESULTS" val="True"/>
  <p:tag name="PRRESPONSE3" val="8"/>
  <p:tag name="PRRESPONSE8" val="3"/>
  <p:tag name="ANSWERNOWSTYLE" val="-1"/>
  <p:tag name="COUNTDOWNSECONDS" val="10"/>
  <p:tag name="AUTOADVANCE" val="False"/>
  <p:tag name="SKIPREMAININGRACESLIDES" val="True"/>
  <p:tag name="BUBBLEGROUPING" val="3"/>
  <p:tag name="CUSTOMCELLBACKCOLOR3" val="-268652"/>
  <p:tag name="AUTOSIZEGRID" val="True"/>
  <p:tag name="INCLUDENONRESPONDERS" val="False"/>
  <p:tag name="REALTIMEBACKUP" val="False"/>
  <p:tag name="FIBINCLUDEOTHER" val="True"/>
  <p:tag name="PRRESPONSE5" val="6"/>
  <p:tag name="ALWAYSOPENPOLL" val="False"/>
  <p:tag name="ANSWERNOWTEXT" val="Answer Now"/>
  <p:tag name="BACKUPSESSIONS" val="True"/>
  <p:tag name="RACEENDPOINTS" val="100"/>
  <p:tag name="DEFAULTNUMTEAMS" val="5"/>
  <p:tag name="DISPLAYDEVICENUMBER" val="True"/>
  <p:tag name="RESETCHARTS" val="True"/>
  <p:tag name="ZEROBASED" val="False"/>
  <p:tag name="PRRESPONSE1" val="10"/>
  <p:tag name="SHOWFLASHWARNING" val="True"/>
  <p:tag name="COUNTDOWNSTYLE" val="6"/>
  <p:tag name="AUTOUPDATEALIASES" val="True"/>
  <p:tag name="BUBBLESIZEVISIBLE" val="True"/>
  <p:tag name="GRIDOPACITY" val="90"/>
  <p:tag name="ALLOWUSERFEEDBACK" val="True"/>
  <p:tag name="FIBDISPLAYKEYWORDS" val="True"/>
  <p:tag name="SHOWBARVISIBLE" val="True"/>
  <p:tag name="NUMRESPONSES" val="1"/>
  <p:tag name="MAXRESPONDERS" val="5"/>
  <p:tag name="GRIDPOSITION" val="1"/>
  <p:tag name="CHARTSCALE" val="True"/>
  <p:tag name="PRRESPONSE9" val="2"/>
  <p:tag name="CHARTVALUEFORMAT" val="0%"/>
  <p:tag name="CUSTOMCELLBACKCOLOR2" val="-13395457"/>
  <p:tag name="CORRECTPOINTVALUE" val="100"/>
  <p:tag name="USESECONDARYMONITOR" val="True"/>
  <p:tag name="PARTICIPANTSINLEADERBOARD" val="5"/>
  <p:tag name="MULTIRESPDIVISOR" val="1"/>
  <p:tag name="SAVECSVWITHSESSION" val="True"/>
  <p:tag name="DISPLAYNAME" val="True"/>
  <p:tag name="PRRESPONSE7" val="4"/>
  <p:tag name="POLLINGCYCLE" val="2"/>
  <p:tag name="STDCHART" val="1"/>
  <p:tag name="RESPTABLESTYLE" val="-1"/>
  <p:tag name="CUSTOMCELLBACKCOLOR1" val="-657956"/>
  <p:tag name="PRRESPONSE4" val="7"/>
  <p:tag name="ADVANCEDSETTINGSVIEW" val="True"/>
  <p:tag name="DELIMITERS" val="3.1"/>
  <p:tag name="TPSTANDARDS" val=""/>
  <p:tag name="TPVERSION" val="5"/>
  <p:tag name="TPFULLVERSION" val="5.2.0.3121"/>
  <p:tag name="PPTVERSION" val="14"/>
  <p:tag name="TPOS" val="2"/>
</p:tagLst>
</file>

<file path=ppt/tags/tag10.xml><?xml version="1.0" encoding="utf-8"?>
<p:tagLst xmlns:a="http://schemas.openxmlformats.org/drawingml/2006/main" xmlns:r="http://schemas.openxmlformats.org/officeDocument/2006/relationships" xmlns:p="http://schemas.openxmlformats.org/presentationml/2006/main">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4680</TotalTime>
  <Words>2106</Words>
  <Application>Microsoft Office PowerPoint</Application>
  <PresentationFormat>On-screen Show (4:3)</PresentationFormat>
  <Paragraphs>454</Paragraphs>
  <Slides>49</Slides>
  <Notes>49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ＭＳ Ｐゴシック</vt:lpstr>
      <vt:lpstr>Arial</vt:lpstr>
      <vt:lpstr>Calibri</vt:lpstr>
      <vt:lpstr>Calibri Light</vt:lpstr>
      <vt:lpstr>Courier New</vt:lpstr>
      <vt:lpstr>Monotype Sorts</vt:lpstr>
      <vt:lpstr>Tahoma</vt:lpstr>
      <vt:lpstr>Times New Roman</vt:lpstr>
      <vt:lpstr>Wingdings</vt:lpstr>
      <vt:lpstr>Office Theme</vt:lpstr>
      <vt:lpstr>State of VI Health Information and Data on Public Health</vt:lpstr>
      <vt:lpstr>What is Public Health Surveillance?</vt:lpstr>
      <vt:lpstr>National Notifiable Disease Surveillance</vt:lpstr>
      <vt:lpstr>Why do Surveillance?</vt:lpstr>
      <vt:lpstr>Uses of Public Health Surveillance</vt:lpstr>
      <vt:lpstr>Causal Pathway of Disease or Disability</vt:lpstr>
      <vt:lpstr>Selected Sources of Data</vt:lpstr>
      <vt:lpstr>Data Sources and Methods for Surveillance</vt:lpstr>
      <vt:lpstr>PowerPoint Presentation</vt:lpstr>
      <vt:lpstr>Reportable Diseases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Types of Surveillance in USVI</vt:lpstr>
      <vt:lpstr>BRFSS</vt:lpstr>
      <vt:lpstr>BRFSS</vt:lpstr>
      <vt:lpstr>Steps of an Outbreak Investigation</vt:lpstr>
      <vt:lpstr>Risk of Emerging Disease</vt:lpstr>
      <vt:lpstr>Establish the Outbreak</vt:lpstr>
      <vt:lpstr>Outbreak Decision: Consult Data Sources and Methods for Surveillance</vt:lpstr>
      <vt:lpstr>Causes of Perceived Outbreaks</vt:lpstr>
      <vt:lpstr>Steps of an Outbreak Investigation</vt:lpstr>
      <vt:lpstr>Define and Identify Cases: Case Definitions </vt:lpstr>
      <vt:lpstr>Steps of an Outbreak Investigation</vt:lpstr>
      <vt:lpstr>Detailed Patient Data About Outbreak Documented</vt:lpstr>
      <vt:lpstr>Detailed Patient Data About Outbreak Documented: Spatial</vt:lpstr>
      <vt:lpstr>Detailed Patient Data About Outbreak Documented  Temporal (time) </vt:lpstr>
      <vt:lpstr>Steps of an Outbreak Investigation</vt:lpstr>
      <vt:lpstr>Develop Hypotheses:  Why did this occur now?</vt:lpstr>
      <vt:lpstr>Develop Hypothesis: Why Did This Happen Now?</vt:lpstr>
      <vt:lpstr>Evaluate Hypotheses </vt:lpstr>
      <vt:lpstr>Steps of an Outbreak Investigation</vt:lpstr>
      <vt:lpstr>Control and Prevention</vt:lpstr>
      <vt:lpstr>Steps of an Outbreak Investigation</vt:lpstr>
      <vt:lpstr>Communicate Findings</vt:lpstr>
      <vt:lpstr>PowerPoint Presentation</vt:lpstr>
      <vt:lpstr>MMWR publication</vt:lpstr>
      <vt:lpstr>PowerPoint Presentation</vt:lpstr>
      <vt:lpstr>PowerPoint Presentation</vt:lpstr>
      <vt:lpstr>PowerPoint Presentation</vt:lpstr>
      <vt:lpstr>PowerPoint Presentation</vt:lpstr>
      <vt:lpstr>PowerPoint Presentation</vt:lpstr>
      <vt:lpstr>Spectrum of ecological interactions associated with vector-borne disease transmission</vt:lpstr>
      <vt:lpstr>Conclusion</vt:lpstr>
      <vt:lpstr>PowerPoint Presentation</vt:lpstr>
    </vt:vector>
  </TitlesOfParts>
  <Company>self</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Miscellaneous Topics</dc:title>
  <dc:creator>Sonia Bauer</dc:creator>
  <cp:lastModifiedBy>Lorna J. Williams-Sutton, MPA, BA</cp:lastModifiedBy>
  <cp:revision>117</cp:revision>
  <cp:lastPrinted>2016-10-26T18:02:36Z</cp:lastPrinted>
  <dcterms:created xsi:type="dcterms:W3CDTF">2014-06-23T23:40:07Z</dcterms:created>
  <dcterms:modified xsi:type="dcterms:W3CDTF">2017-01-31T19:31:45Z</dcterms:modified>
</cp:coreProperties>
</file>